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charts/chart17.xml" ContentType="application/vnd.openxmlformats-officedocument.drawingml.char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charts/chart13.xml" ContentType="application/vnd.openxmlformats-officedocument.drawingml.chart+xml"/>
  <Override PartName="/ppt/charts/chart15.xml" ContentType="application/vnd.openxmlformats-officedocument.drawingml.char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ppt/charts/chart7.xml" ContentType="application/vnd.openxmlformats-officedocument.drawingml.chart+xml"/>
  <Override PartName="/ppt/charts/chart3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4.xml" ContentType="application/vnd.openxmlformats-officedocument.theme+xml"/>
  <Default Extension="png" ContentType="image/png"/>
  <Override PartName="/ppt/charts/style1.xml" ContentType="application/vnd.ms-office.chartstyl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Default Extension="jpeg" ContentType="image/jpeg"/>
  <Override PartName="/ppt/charts/chart16.xml" ContentType="application/vnd.openxmlformats-officedocument.drawingml.char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charts/chart14.xml" ContentType="application/vnd.openxmlformats-officedocument.drawingml.char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charts/chart8.xml" ContentType="application/vnd.openxmlformats-officedocument.drawingml.chart+xml"/>
  <Override PartName="/ppt/charts/chart12.xml" ContentType="application/vnd.openxmlformats-officedocument.drawingml.chart+xml"/>
  <Override PartName="/ppt/charts/colors1.xml" ContentType="application/vnd.ms-office.chartcolorstyle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10.xml" ContentType="application/vnd.openxmlformats-officedocument.drawingml.chart+xml"/>
  <Override PartName="/ppt/charts/chart4.xml" ContentType="application/vnd.openxmlformats-officedocument.drawingml.chart+xml"/>
  <Override PartName="/ppt/slides/slide8.xml" ContentType="application/vnd.openxmlformats-officedocument.presentationml.slide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  <p:sldMasterId id="2147483792" r:id="rId2"/>
    <p:sldMasterId id="2147483804" r:id="rId3"/>
  </p:sldMasterIdLst>
  <p:notesMasterIdLst>
    <p:notesMasterId r:id="rId25"/>
  </p:notesMasterIdLst>
  <p:sldIdLst>
    <p:sldId id="445" r:id="rId4"/>
    <p:sldId id="479" r:id="rId5"/>
    <p:sldId id="480" r:id="rId6"/>
    <p:sldId id="481" r:id="rId7"/>
    <p:sldId id="482" r:id="rId8"/>
    <p:sldId id="295" r:id="rId9"/>
    <p:sldId id="261" r:id="rId10"/>
    <p:sldId id="299" r:id="rId11"/>
    <p:sldId id="262" r:id="rId12"/>
    <p:sldId id="263" r:id="rId13"/>
    <p:sldId id="264" r:id="rId14"/>
    <p:sldId id="290" r:id="rId15"/>
    <p:sldId id="291" r:id="rId16"/>
    <p:sldId id="292" r:id="rId17"/>
    <p:sldId id="293" r:id="rId18"/>
    <p:sldId id="266" r:id="rId19"/>
    <p:sldId id="305" r:id="rId20"/>
    <p:sldId id="271" r:id="rId21"/>
    <p:sldId id="272" r:id="rId22"/>
    <p:sldId id="318" r:id="rId23"/>
    <p:sldId id="484" r:id="rId24"/>
  </p:sldIdLst>
  <p:sldSz cx="10826750" cy="8120063" type="B4ISO"/>
  <p:notesSz cx="6858000" cy="9144000"/>
  <p:defaultTextStyle>
    <a:defPPr>
      <a:defRPr lang="en-US"/>
    </a:defPPr>
    <a:lvl1pPr marL="0" algn="l" defTabSz="103311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516553" algn="l" defTabSz="103311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1033110" algn="l" defTabSz="103311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549663" algn="l" defTabSz="103311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2066215" algn="l" defTabSz="103311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582768" algn="l" defTabSz="103311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3099321" algn="l" defTabSz="103311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615877" algn="l" defTabSz="103311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4132431" algn="l" defTabSz="103311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558">
          <p15:clr>
            <a:srgbClr val="A4A3A4"/>
          </p15:clr>
        </p15:guide>
        <p15:guide id="2" pos="341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6E25E649-3F16-4E02-A733-19D2CDBF48F0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1120" autoAdjust="0"/>
    <p:restoredTop sz="94660"/>
  </p:normalViewPr>
  <p:slideViewPr>
    <p:cSldViewPr snapToGrid="0">
      <p:cViewPr varScale="1">
        <p:scale>
          <a:sx n="89" d="100"/>
          <a:sy n="89" d="100"/>
        </p:scale>
        <p:origin x="-1398" y="-120"/>
      </p:cViewPr>
      <p:guideLst>
        <p:guide orient="horz" pos="2558"/>
        <p:guide pos="341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theme" Target="theme/theme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odin\Documents\3-REPOSITION\2023\46%20-%20&#920;&#949;&#963;&#963;&#945;&#955;&#959;&#957;&#943;&#954;&#951;\Book1.xlsx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odin\Documents\3-REPOSITION\2023\46%20-%20&#920;&#949;&#963;&#963;&#945;&#955;&#959;&#957;&#943;&#954;&#951;\Book1.xlsx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odin\Documents\3-REPOSITION\2023\46%20-%20&#920;&#949;&#963;&#963;&#945;&#955;&#959;&#957;&#943;&#954;&#951;\Book1.xlsx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odin\Documents\3-REPOSITION\2023\46%20-%20&#920;&#949;&#963;&#963;&#945;&#955;&#959;&#957;&#943;&#954;&#951;\Book1.xlsx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odin\Documents\3-REPOSITION\2023\46%20-%20&#920;&#949;&#963;&#963;&#945;&#955;&#959;&#957;&#943;&#954;&#951;\Book1.xlsx" TargetMode="Externa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odin\Documents\3-REPOSITION\2023\46%20-%20&#920;&#949;&#963;&#963;&#945;&#955;&#959;&#957;&#943;&#954;&#951;\Book1.xlsx" TargetMode="External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odin\Documents\3-REPOSITION\2023\46%20-%20&#920;&#949;&#963;&#963;&#945;&#955;&#959;&#957;&#943;&#954;&#951;\Book1.xlsx" TargetMode="External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odin\Documents\3-REPOSITION\2023\46%20-%20&#920;&#949;&#963;&#963;&#945;&#955;&#959;&#957;&#943;&#954;&#951;\Book1.xlsx" TargetMode="External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odin\Documents\3-REPOSITION\2023\46%20-%20&#920;&#949;&#963;&#963;&#945;&#955;&#959;&#957;&#943;&#954;&#951;\Book1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odin\Documents\3-REPOSITION\2023\46%20-%20&#920;&#949;&#963;&#963;&#945;&#955;&#959;&#957;&#943;&#954;&#951;\Book1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odin\Documents\3-REPOSITION\2023\46%20-%20&#920;&#949;&#963;&#963;&#945;&#955;&#959;&#957;&#943;&#954;&#951;\Book1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odin\Desktop\OUTPUT.xls" TargetMode="External"/></Relationships>
</file>

<file path=ppt/charts/_rels/chart5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oleObject" Target="file:///C:\Users\godin\Documents\3-REPOSITION\2023\46%20-%20&#920;&#949;&#963;&#963;&#945;&#955;&#959;&#957;&#943;&#954;&#951;\Book1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odin\Desktop\OUTPUT.xls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odin\Documents\3-REPOSITION\2023\46%20-%20&#920;&#949;&#963;&#963;&#945;&#955;&#959;&#957;&#943;&#954;&#951;\Book1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odin\Documents\3-REPOSITION\2023\46%20-%20&#920;&#949;&#963;&#963;&#945;&#955;&#959;&#957;&#943;&#954;&#951;\Book1.xlsx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odin\Documents\3-REPOSITION\2023\46%20-%20&#920;&#949;&#963;&#963;&#945;&#955;&#959;&#957;&#943;&#954;&#951;\Book1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l-GR"/>
  <c:chart>
    <c:view3D>
      <c:rAngAx val="1"/>
    </c:view3D>
    <c:plotArea>
      <c:layout/>
      <c:bar3DChart>
        <c:barDir val="bar"/>
        <c:grouping val="clustered"/>
        <c:ser>
          <c:idx val="0"/>
          <c:order val="0"/>
          <c:spPr>
            <a:solidFill>
              <a:schemeClr val="accent2"/>
            </a:solidFill>
          </c:spPr>
          <c:dLbls>
            <c:spPr>
              <a:noFill/>
              <a:ln>
                <a:noFill/>
              </a:ln>
              <a:effectLst/>
            </c:sp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Sheet1!$A$5:$A$27</c:f>
              <c:strCache>
                <c:ptCount val="23"/>
                <c:pt idx="0">
                  <c:v>(ΔΓ/ΔΑ)</c:v>
                </c:pt>
                <c:pt idx="1">
                  <c:v>Αθλητικές εγκαταστάσεις</c:v>
                </c:pt>
                <c:pt idx="2">
                  <c:v>Ύδρευση/ Αποχέτευση</c:v>
                </c:pt>
                <c:pt idx="3">
                  <c:v>Πολιτιστικές υποδομές/ δραστηριότητα</c:v>
                </c:pt>
                <c:pt idx="4">
                  <c:v>Διαφθορά</c:v>
                </c:pt>
                <c:pt idx="5">
                  <c:v>Κοινωνικές Δομές (ΚΑΠΗ κ.λπ.)</c:v>
                </c:pt>
                <c:pt idx="6">
                  <c:v>Παιδικές Χαρές</c:v>
                </c:pt>
                <c:pt idx="7">
                  <c:v>Χώροι Αναψυχής</c:v>
                </c:pt>
                <c:pt idx="8">
                  <c:v>Τόνωση της τοπικής αγοράς</c:v>
                </c:pt>
                <c:pt idx="9">
                  <c:v>Κατάσταση σχολείων</c:v>
                </c:pt>
                <c:pt idx="10">
                  <c:v>Κατάσταση Πλατειών, Παιδικών Χαρών</c:v>
                </c:pt>
                <c:pt idx="11">
                  <c:v>Μεταναστευτικό</c:v>
                </c:pt>
                <c:pt idx="12">
                  <c:v>Φτώχεια</c:v>
                </c:pt>
                <c:pt idx="13">
                  <c:v>Δομές Υγείας / Νοσοκομεία</c:v>
                </c:pt>
                <c:pt idx="14">
                  <c:v>Οικονομικά</c:v>
                </c:pt>
                <c:pt idx="15">
                  <c:v>Ανάπτυξη / ανεργία</c:v>
                </c:pt>
                <c:pt idx="16">
                  <c:v>Ασφάλεια/ Εγκληματικότητα</c:v>
                </c:pt>
                <c:pt idx="17">
                  <c:v>Συντήρηση, ανάπτυξη πρασίνου</c:v>
                </c:pt>
                <c:pt idx="18">
                  <c:v>Κατάσταση οδικού δικτύου</c:v>
                </c:pt>
                <c:pt idx="19">
                  <c:v>Συγκοινωνίες</c:v>
                </c:pt>
                <c:pt idx="20">
                  <c:v>Κυκλοφοριακό</c:v>
                </c:pt>
                <c:pt idx="21">
                  <c:v>Στάθμευση/ Πάρκινγκ</c:v>
                </c:pt>
                <c:pt idx="22">
                  <c:v>Καθαριότητα</c:v>
                </c:pt>
              </c:strCache>
            </c:strRef>
          </c:cat>
          <c:val>
            <c:numRef>
              <c:f>Sheet1!$C$5:$C$27</c:f>
              <c:numCache>
                <c:formatCode>0.0</c:formatCode>
                <c:ptCount val="23"/>
                <c:pt idx="0">
                  <c:v>5.2319413020413759</c:v>
                </c:pt>
                <c:pt idx="1">
                  <c:v>0</c:v>
                </c:pt>
                <c:pt idx="2">
                  <c:v>0.65830680932111063</c:v>
                </c:pt>
                <c:pt idx="3">
                  <c:v>0.81553348416867688</c:v>
                </c:pt>
                <c:pt idx="4">
                  <c:v>1.0111081284912597</c:v>
                </c:pt>
                <c:pt idx="5">
                  <c:v>1.0315603788779344</c:v>
                </c:pt>
                <c:pt idx="6">
                  <c:v>1.1862305224271665</c:v>
                </c:pt>
                <c:pt idx="7">
                  <c:v>1.4252661988214337</c:v>
                </c:pt>
                <c:pt idx="8">
                  <c:v>1.7946849714307567</c:v>
                </c:pt>
                <c:pt idx="9">
                  <c:v>2.1807211974792526</c:v>
                </c:pt>
                <c:pt idx="10">
                  <c:v>2.22290396390177</c:v>
                </c:pt>
                <c:pt idx="11">
                  <c:v>3.0652810267029587</c:v>
                </c:pt>
                <c:pt idx="12">
                  <c:v>3.6558397566182079</c:v>
                </c:pt>
                <c:pt idx="13">
                  <c:v>3.9038232925566452</c:v>
                </c:pt>
                <c:pt idx="14">
                  <c:v>5.1756976134780155</c:v>
                </c:pt>
                <c:pt idx="15">
                  <c:v>5.3188633661847424</c:v>
                </c:pt>
                <c:pt idx="16">
                  <c:v>6.7990949879203688</c:v>
                </c:pt>
                <c:pt idx="17">
                  <c:v>10.518848026996942</c:v>
                </c:pt>
                <c:pt idx="18">
                  <c:v>11.206554946248898</c:v>
                </c:pt>
                <c:pt idx="19">
                  <c:v>17.46750009586988</c:v>
                </c:pt>
                <c:pt idx="20">
                  <c:v>19.203384847438954</c:v>
                </c:pt>
                <c:pt idx="21">
                  <c:v>26.545742736255413</c:v>
                </c:pt>
                <c:pt idx="22">
                  <c:v>60.127059605527229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4CCD-4BEE-8F98-E200FB055600}"/>
            </c:ext>
          </c:extLst>
        </c:ser>
        <c:dLbls/>
        <c:shape val="box"/>
        <c:axId val="104962304"/>
        <c:axId val="104988672"/>
        <c:axId val="0"/>
      </c:bar3DChart>
      <c:catAx>
        <c:axId val="104962304"/>
        <c:scaling>
          <c:orientation val="minMax"/>
        </c:scaling>
        <c:axPos val="l"/>
        <c:numFmt formatCode="General" sourceLinked="0"/>
        <c:tickLblPos val="nextTo"/>
        <c:crossAx val="104988672"/>
        <c:crosses val="autoZero"/>
        <c:auto val="1"/>
        <c:lblAlgn val="ctr"/>
        <c:lblOffset val="100"/>
      </c:catAx>
      <c:valAx>
        <c:axId val="104988672"/>
        <c:scaling>
          <c:orientation val="minMax"/>
        </c:scaling>
        <c:axPos val="b"/>
        <c:numFmt formatCode="0.0" sourceLinked="1"/>
        <c:tickLblPos val="nextTo"/>
        <c:crossAx val="104962304"/>
        <c:crosses val="autoZero"/>
        <c:crossBetween val="between"/>
      </c:valAx>
    </c:plotArea>
    <c:plotVisOnly val="1"/>
    <c:dispBlanksAs val="gap"/>
  </c:chart>
  <c:txPr>
    <a:bodyPr/>
    <a:lstStyle/>
    <a:p>
      <a:pPr>
        <a:defRPr b="1">
          <a:solidFill>
            <a:schemeClr val="tx2">
              <a:lumMod val="50000"/>
            </a:schemeClr>
          </a:solidFill>
        </a:defRPr>
      </a:pPr>
      <a:endParaRPr lang="el-GR"/>
    </a:p>
  </c:txPr>
  <c:externalData r:id="rId1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l-GR"/>
  <c:chart>
    <c:autoTitleDeleted val="1"/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chemeClr val="accent2"/>
            </a:solidFill>
          </c:spPr>
          <c:dLbls>
            <c:spPr>
              <a:solidFill>
                <a:schemeClr val="bg1"/>
              </a:solidFill>
              <a:ln>
                <a:noFill/>
              </a:ln>
              <a:effectLst/>
            </c:sp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Sheet1!$B$125:$B$135</c:f>
              <c:strCache>
                <c:ptCount val="11"/>
                <c:pt idx="0">
                  <c:v>Αγγελούδης Στέλιος</c:v>
                </c:pt>
                <c:pt idx="1">
                  <c:v>Ζέρβας Κώστας</c:v>
                </c:pt>
                <c:pt idx="2">
                  <c:v>Ορφανός Γιώργος</c:v>
                </c:pt>
                <c:pt idx="3">
                  <c:v>Kέκη Μαρία</c:v>
                </c:pt>
                <c:pt idx="4">
                  <c:v>Πέγκας Σπύρος</c:v>
                </c:pt>
                <c:pt idx="5">
                  <c:v>Σακισλόγλου Άκης</c:v>
                </c:pt>
                <c:pt idx="6">
                  <c:v>Τζακόπουλος Σάκης</c:v>
                </c:pt>
                <c:pt idx="7">
                  <c:v>Τομπουλίδης Βασίλης</c:v>
                </c:pt>
                <c:pt idx="8">
                  <c:v>Τσαβλής Δρόσος</c:v>
                </c:pt>
                <c:pt idx="9">
                  <c:v>Κανένας</c:v>
                </c:pt>
                <c:pt idx="10">
                  <c:v>ΔΓ/ΔΑ</c:v>
                </c:pt>
              </c:strCache>
            </c:strRef>
          </c:cat>
          <c:val>
            <c:numRef>
              <c:f>Sheet1!$E$125:$E$135</c:f>
              <c:numCache>
                <c:formatCode>0.0</c:formatCode>
                <c:ptCount val="11"/>
                <c:pt idx="0">
                  <c:v>12.6</c:v>
                </c:pt>
                <c:pt idx="1">
                  <c:v>17.045672431644732</c:v>
                </c:pt>
                <c:pt idx="2">
                  <c:v>8.0428474645600776</c:v>
                </c:pt>
                <c:pt idx="3">
                  <c:v>2.0145466630875211</c:v>
                </c:pt>
                <c:pt idx="4">
                  <c:v>4.58513888356278</c:v>
                </c:pt>
                <c:pt idx="5">
                  <c:v>1.8701026447316271</c:v>
                </c:pt>
                <c:pt idx="6">
                  <c:v>1.6170060461965201</c:v>
                </c:pt>
                <c:pt idx="7">
                  <c:v>1.0341169101762726</c:v>
                </c:pt>
                <c:pt idx="8">
                  <c:v>2.0017640065958497</c:v>
                </c:pt>
                <c:pt idx="9">
                  <c:v>14.074983062980145</c:v>
                </c:pt>
                <c:pt idx="10">
                  <c:v>35.1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4D60-42F6-AD7C-84C13707B92E}"/>
            </c:ext>
          </c:extLst>
        </c:ser>
        <c:dLbls>
          <c:showVal val="1"/>
        </c:dLbls>
        <c:shape val="box"/>
        <c:axId val="113608576"/>
        <c:axId val="113610112"/>
        <c:axId val="0"/>
      </c:bar3DChart>
      <c:catAx>
        <c:axId val="113608576"/>
        <c:scaling>
          <c:orientation val="minMax"/>
        </c:scaling>
        <c:axPos val="b"/>
        <c:numFmt formatCode="General" sourceLinked="0"/>
        <c:majorTickMark val="none"/>
        <c:tickLblPos val="nextTo"/>
        <c:crossAx val="113610112"/>
        <c:crosses val="autoZero"/>
        <c:auto val="1"/>
        <c:lblAlgn val="ctr"/>
        <c:lblOffset val="100"/>
      </c:catAx>
      <c:valAx>
        <c:axId val="113610112"/>
        <c:scaling>
          <c:orientation val="minMax"/>
        </c:scaling>
        <c:delete val="1"/>
        <c:axPos val="l"/>
        <c:numFmt formatCode="0.0" sourceLinked="1"/>
        <c:tickLblPos val="nextTo"/>
        <c:crossAx val="113608576"/>
        <c:crosses val="autoZero"/>
        <c:crossBetween val="between"/>
      </c:valAx>
    </c:plotArea>
    <c:plotVisOnly val="1"/>
    <c:dispBlanksAs val="gap"/>
  </c:chart>
  <c:txPr>
    <a:bodyPr/>
    <a:lstStyle/>
    <a:p>
      <a:pPr>
        <a:defRPr b="1">
          <a:solidFill>
            <a:schemeClr val="tx2">
              <a:lumMod val="50000"/>
            </a:schemeClr>
          </a:solidFill>
        </a:defRPr>
      </a:pPr>
      <a:endParaRPr lang="el-GR"/>
    </a:p>
  </c:txPr>
  <c:externalData r:id="rId1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l-GR"/>
  <c:chart>
    <c:autoTitleDeleted val="1"/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chemeClr val="accent2"/>
            </a:solidFill>
          </c:spPr>
          <c:dLbls>
            <c:spPr>
              <a:solidFill>
                <a:schemeClr val="bg1"/>
              </a:solidFill>
              <a:ln>
                <a:noFill/>
              </a:ln>
              <a:effectLst/>
            </c:sp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Sheet1!$B$139:$B$149</c:f>
              <c:strCache>
                <c:ptCount val="11"/>
                <c:pt idx="0">
                  <c:v>Αγγελούδης Στέλιος</c:v>
                </c:pt>
                <c:pt idx="1">
                  <c:v>Ζέρβας Κώστας</c:v>
                </c:pt>
                <c:pt idx="2">
                  <c:v>Ορφανός Γιώργος</c:v>
                </c:pt>
                <c:pt idx="3">
                  <c:v>Kέκη Μαρία</c:v>
                </c:pt>
                <c:pt idx="4">
                  <c:v>Πέγκας Σπύρος</c:v>
                </c:pt>
                <c:pt idx="5">
                  <c:v>Σακισλόγλου Άκης</c:v>
                </c:pt>
                <c:pt idx="6">
                  <c:v>Τζακόπουλος Σάκης</c:v>
                </c:pt>
                <c:pt idx="7">
                  <c:v>Τομπουλίδης Βασίλης</c:v>
                </c:pt>
                <c:pt idx="8">
                  <c:v>Τσαβλής Δρόσος</c:v>
                </c:pt>
                <c:pt idx="9">
                  <c:v>Κανένας</c:v>
                </c:pt>
                <c:pt idx="10">
                  <c:v>ΔΓ/ΔΑ</c:v>
                </c:pt>
              </c:strCache>
            </c:strRef>
          </c:cat>
          <c:val>
            <c:numRef>
              <c:f>Sheet1!$E$139:$E$149</c:f>
              <c:numCache>
                <c:formatCode>0.0</c:formatCode>
                <c:ptCount val="11"/>
                <c:pt idx="0">
                  <c:v>14.4</c:v>
                </c:pt>
                <c:pt idx="1">
                  <c:v>19.299254771126527</c:v>
                </c:pt>
                <c:pt idx="2">
                  <c:v>14.092878782068478</c:v>
                </c:pt>
                <c:pt idx="3">
                  <c:v>1.324283212537229</c:v>
                </c:pt>
                <c:pt idx="4">
                  <c:v>4.1607546880392663</c:v>
                </c:pt>
                <c:pt idx="5">
                  <c:v>1.2399176796921929</c:v>
                </c:pt>
                <c:pt idx="6">
                  <c:v>1.4265444644706058</c:v>
                </c:pt>
                <c:pt idx="7">
                  <c:v>1.1338216308113145</c:v>
                </c:pt>
                <c:pt idx="8">
                  <c:v>1.6911454538482185</c:v>
                </c:pt>
                <c:pt idx="9">
                  <c:v>11.367616418043998</c:v>
                </c:pt>
                <c:pt idx="10">
                  <c:v>29.9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B844-482A-90B6-4CFE623A4C19}"/>
            </c:ext>
          </c:extLst>
        </c:ser>
        <c:dLbls>
          <c:showVal val="1"/>
        </c:dLbls>
        <c:shape val="box"/>
        <c:axId val="104808832"/>
        <c:axId val="104810368"/>
        <c:axId val="0"/>
      </c:bar3DChart>
      <c:catAx>
        <c:axId val="104808832"/>
        <c:scaling>
          <c:orientation val="minMax"/>
        </c:scaling>
        <c:axPos val="b"/>
        <c:numFmt formatCode="General" sourceLinked="0"/>
        <c:majorTickMark val="none"/>
        <c:tickLblPos val="nextTo"/>
        <c:crossAx val="104810368"/>
        <c:crosses val="autoZero"/>
        <c:auto val="1"/>
        <c:lblAlgn val="ctr"/>
        <c:lblOffset val="100"/>
      </c:catAx>
      <c:valAx>
        <c:axId val="104810368"/>
        <c:scaling>
          <c:orientation val="minMax"/>
        </c:scaling>
        <c:delete val="1"/>
        <c:axPos val="l"/>
        <c:numFmt formatCode="0.0" sourceLinked="1"/>
        <c:tickLblPos val="nextTo"/>
        <c:crossAx val="104808832"/>
        <c:crosses val="autoZero"/>
        <c:crossBetween val="between"/>
      </c:valAx>
    </c:plotArea>
    <c:plotVisOnly val="1"/>
    <c:dispBlanksAs val="gap"/>
  </c:chart>
  <c:txPr>
    <a:bodyPr/>
    <a:lstStyle/>
    <a:p>
      <a:pPr>
        <a:defRPr b="1">
          <a:solidFill>
            <a:schemeClr val="tx2">
              <a:lumMod val="50000"/>
            </a:schemeClr>
          </a:solidFill>
        </a:defRPr>
      </a:pPr>
      <a:endParaRPr lang="el-GR"/>
    </a:p>
  </c:txPr>
  <c:externalData r:id="rId1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l-GR"/>
  <c:chart>
    <c:autoTitleDeleted val="1"/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chemeClr val="accent2"/>
            </a:solidFill>
          </c:spPr>
          <c:dLbls>
            <c:spPr>
              <a:solidFill>
                <a:schemeClr val="bg1"/>
              </a:solidFill>
              <a:ln>
                <a:noFill/>
              </a:ln>
              <a:effectLst/>
            </c:sp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Sheet1!$B$153:$B$163</c:f>
              <c:strCache>
                <c:ptCount val="11"/>
                <c:pt idx="0">
                  <c:v>Αγγελούδης Στέλιος</c:v>
                </c:pt>
                <c:pt idx="1">
                  <c:v>Ζέρβας Κώστας</c:v>
                </c:pt>
                <c:pt idx="2">
                  <c:v>Ορφανός Γιώργος</c:v>
                </c:pt>
                <c:pt idx="3">
                  <c:v>Kέκη Μαρία</c:v>
                </c:pt>
                <c:pt idx="4">
                  <c:v>Πέγκας Σπύρος</c:v>
                </c:pt>
                <c:pt idx="5">
                  <c:v>Σακισλόγλου Άκης</c:v>
                </c:pt>
                <c:pt idx="6">
                  <c:v>Τζακόπουλος Σάκης</c:v>
                </c:pt>
                <c:pt idx="7">
                  <c:v>Τομπουλίδης Βασίλης</c:v>
                </c:pt>
                <c:pt idx="8">
                  <c:v>Τσαβλής Δρόσος</c:v>
                </c:pt>
                <c:pt idx="9">
                  <c:v>Κανένας</c:v>
                </c:pt>
                <c:pt idx="10">
                  <c:v>ΔΓ/ΔΑ</c:v>
                </c:pt>
              </c:strCache>
            </c:strRef>
          </c:cat>
          <c:val>
            <c:numRef>
              <c:f>Sheet1!$E$153:$E$163</c:f>
              <c:numCache>
                <c:formatCode>0.0</c:formatCode>
                <c:ptCount val="11"/>
                <c:pt idx="0">
                  <c:v>11.6</c:v>
                </c:pt>
                <c:pt idx="1">
                  <c:v>16.057573084838484</c:v>
                </c:pt>
                <c:pt idx="2">
                  <c:v>8.2000741394076471</c:v>
                </c:pt>
                <c:pt idx="3">
                  <c:v>2.4708874998402153</c:v>
                </c:pt>
                <c:pt idx="4">
                  <c:v>4.312868300290166</c:v>
                </c:pt>
                <c:pt idx="5">
                  <c:v>1.37413557285475</c:v>
                </c:pt>
                <c:pt idx="6">
                  <c:v>1.8023545653257653</c:v>
                </c:pt>
                <c:pt idx="7">
                  <c:v>1.5390318415973199</c:v>
                </c:pt>
                <c:pt idx="8">
                  <c:v>2</c:v>
                </c:pt>
                <c:pt idx="9">
                  <c:v>13.158466592527262</c:v>
                </c:pt>
                <c:pt idx="10">
                  <c:v>37.5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26F5-4343-93A2-973522320C18}"/>
            </c:ext>
          </c:extLst>
        </c:ser>
        <c:dLbls>
          <c:showVal val="1"/>
        </c:dLbls>
        <c:shape val="box"/>
        <c:axId val="113707648"/>
        <c:axId val="113721728"/>
        <c:axId val="0"/>
      </c:bar3DChart>
      <c:catAx>
        <c:axId val="113707648"/>
        <c:scaling>
          <c:orientation val="minMax"/>
        </c:scaling>
        <c:axPos val="b"/>
        <c:numFmt formatCode="General" sourceLinked="0"/>
        <c:majorTickMark val="none"/>
        <c:tickLblPos val="nextTo"/>
        <c:crossAx val="113721728"/>
        <c:crosses val="autoZero"/>
        <c:auto val="1"/>
        <c:lblAlgn val="ctr"/>
        <c:lblOffset val="100"/>
      </c:catAx>
      <c:valAx>
        <c:axId val="113721728"/>
        <c:scaling>
          <c:orientation val="minMax"/>
        </c:scaling>
        <c:delete val="1"/>
        <c:axPos val="l"/>
        <c:numFmt formatCode="0.0" sourceLinked="1"/>
        <c:tickLblPos val="nextTo"/>
        <c:crossAx val="113707648"/>
        <c:crosses val="autoZero"/>
        <c:crossBetween val="between"/>
      </c:valAx>
    </c:plotArea>
    <c:plotVisOnly val="1"/>
    <c:dispBlanksAs val="gap"/>
  </c:chart>
  <c:txPr>
    <a:bodyPr/>
    <a:lstStyle/>
    <a:p>
      <a:pPr>
        <a:defRPr b="1">
          <a:solidFill>
            <a:schemeClr val="tx2">
              <a:lumMod val="50000"/>
            </a:schemeClr>
          </a:solidFill>
        </a:defRPr>
      </a:pPr>
      <a:endParaRPr lang="el-GR"/>
    </a:p>
  </c:txPr>
  <c:externalData r:id="rId1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l-GR"/>
  <c:chart>
    <c:autoTitleDeleted val="1"/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chemeClr val="accent2"/>
            </a:solidFill>
          </c:spPr>
          <c:dLbls>
            <c:spPr>
              <a:solidFill>
                <a:schemeClr val="bg1"/>
              </a:solidFill>
              <a:ln>
                <a:noFill/>
              </a:ln>
              <a:effectLst/>
            </c:sp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Sheet1!$B$187:$B$200</c:f>
              <c:strCache>
                <c:ptCount val="14"/>
                <c:pt idx="0">
                  <c:v>Αγγελούδης Στέλιος</c:v>
                </c:pt>
                <c:pt idx="1">
                  <c:v>Ζέρβας Κώστας</c:v>
                </c:pt>
                <c:pt idx="2">
                  <c:v>Ορφανός Γιώργος</c:v>
                </c:pt>
                <c:pt idx="3">
                  <c:v>Κέκη Μαρία</c:v>
                </c:pt>
                <c:pt idx="4">
                  <c:v>Πέγκας Σπύρος</c:v>
                </c:pt>
                <c:pt idx="5">
                  <c:v>Σακισλόγλου Άκης</c:v>
                </c:pt>
                <c:pt idx="6">
                  <c:v>Τζακόπουλος Στάθης</c:v>
                </c:pt>
                <c:pt idx="7">
                  <c:v>Τομπουλίδης Βασίλης</c:v>
                </c:pt>
                <c:pt idx="8">
                  <c:v>Τσαβλής Δρόσος</c:v>
                </c:pt>
                <c:pt idx="9">
                  <c:v>Λευκό/ Άκυρο</c:v>
                </c:pt>
                <c:pt idx="10">
                  <c:v>Αποχή</c:v>
                </c:pt>
                <c:pt idx="11">
                  <c:v>Δεν έχω αποφασίσει</c:v>
                </c:pt>
                <c:pt idx="12">
                  <c:v>ΑΛΛΟΝ</c:v>
                </c:pt>
                <c:pt idx="13">
                  <c:v>ΔΓ/ΔΑ</c:v>
                </c:pt>
              </c:strCache>
            </c:strRef>
          </c:cat>
          <c:val>
            <c:numRef>
              <c:f>Sheet1!$E$187:$E$200</c:f>
              <c:numCache>
                <c:formatCode>0.0</c:formatCode>
                <c:ptCount val="14"/>
                <c:pt idx="0">
                  <c:v>12.4</c:v>
                </c:pt>
                <c:pt idx="1">
                  <c:v>22.3</c:v>
                </c:pt>
                <c:pt idx="2">
                  <c:v>7.5</c:v>
                </c:pt>
                <c:pt idx="3">
                  <c:v>3.9</c:v>
                </c:pt>
                <c:pt idx="4">
                  <c:v>4.8</c:v>
                </c:pt>
                <c:pt idx="5">
                  <c:v>3.1</c:v>
                </c:pt>
                <c:pt idx="6">
                  <c:v>1.9000000000000001</c:v>
                </c:pt>
                <c:pt idx="7">
                  <c:v>2.1</c:v>
                </c:pt>
                <c:pt idx="8">
                  <c:v>3.5</c:v>
                </c:pt>
                <c:pt idx="9">
                  <c:v>1.7</c:v>
                </c:pt>
                <c:pt idx="10">
                  <c:v>2.9</c:v>
                </c:pt>
                <c:pt idx="11">
                  <c:v>27.2</c:v>
                </c:pt>
                <c:pt idx="12">
                  <c:v>0.83598573455535485</c:v>
                </c:pt>
                <c:pt idx="13">
                  <c:v>5.8378392197466447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A83F-4792-BEBE-BB2A73B27F99}"/>
            </c:ext>
          </c:extLst>
        </c:ser>
        <c:dLbls>
          <c:showVal val="1"/>
        </c:dLbls>
        <c:shape val="box"/>
        <c:axId val="113767936"/>
        <c:axId val="113769472"/>
        <c:axId val="0"/>
      </c:bar3DChart>
      <c:catAx>
        <c:axId val="113767936"/>
        <c:scaling>
          <c:orientation val="minMax"/>
        </c:scaling>
        <c:axPos val="b"/>
        <c:numFmt formatCode="General" sourceLinked="0"/>
        <c:majorTickMark val="none"/>
        <c:tickLblPos val="nextTo"/>
        <c:crossAx val="113769472"/>
        <c:crosses val="autoZero"/>
        <c:auto val="1"/>
        <c:lblAlgn val="ctr"/>
        <c:lblOffset val="100"/>
      </c:catAx>
      <c:valAx>
        <c:axId val="113769472"/>
        <c:scaling>
          <c:orientation val="minMax"/>
        </c:scaling>
        <c:delete val="1"/>
        <c:axPos val="l"/>
        <c:numFmt formatCode="0.0" sourceLinked="1"/>
        <c:tickLblPos val="nextTo"/>
        <c:crossAx val="113767936"/>
        <c:crosses val="autoZero"/>
        <c:crossBetween val="between"/>
      </c:valAx>
    </c:plotArea>
    <c:plotVisOnly val="1"/>
    <c:dispBlanksAs val="gap"/>
  </c:chart>
  <c:txPr>
    <a:bodyPr/>
    <a:lstStyle/>
    <a:p>
      <a:pPr>
        <a:defRPr b="1">
          <a:solidFill>
            <a:schemeClr val="tx2">
              <a:lumMod val="50000"/>
            </a:schemeClr>
          </a:solidFill>
        </a:defRPr>
      </a:pPr>
      <a:endParaRPr lang="el-GR"/>
    </a:p>
  </c:txPr>
  <c:externalData r:id="rId1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l-GR"/>
  <c:chart>
    <c:autoTitleDeleted val="1"/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chemeClr val="accent2"/>
            </a:solidFill>
          </c:spPr>
          <c:dLbls>
            <c:spPr>
              <a:solidFill>
                <a:schemeClr val="bg1"/>
              </a:solidFill>
              <a:ln>
                <a:noFill/>
              </a:ln>
              <a:effectLst/>
            </c:sp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Sheet1!$B$204:$B$215</c:f>
              <c:strCache>
                <c:ptCount val="12"/>
                <c:pt idx="0">
                  <c:v>Αγγελούδης Στέλιος</c:v>
                </c:pt>
                <c:pt idx="1">
                  <c:v>Ζέρβας Κώστας</c:v>
                </c:pt>
                <c:pt idx="2">
                  <c:v>Ορφανός Γιώργος</c:v>
                </c:pt>
                <c:pt idx="3">
                  <c:v>Κέκη Μαρία</c:v>
                </c:pt>
                <c:pt idx="4">
                  <c:v>Πέγκας Σπύρος</c:v>
                </c:pt>
                <c:pt idx="5">
                  <c:v>Σακισλόγλου Άκης</c:v>
                </c:pt>
                <c:pt idx="6">
                  <c:v>Τζακόπουλος Στάθης</c:v>
                </c:pt>
                <c:pt idx="7">
                  <c:v>Τομπουλίδης Βασίλης</c:v>
                </c:pt>
                <c:pt idx="8">
                  <c:v>Τσαβλής Δρόσος</c:v>
                </c:pt>
                <c:pt idx="9">
                  <c:v>Δεν έχω αποφασίσει</c:v>
                </c:pt>
                <c:pt idx="10">
                  <c:v>ΑΛΛΟΝ</c:v>
                </c:pt>
                <c:pt idx="11">
                  <c:v>ΔΓ/ΔΑ</c:v>
                </c:pt>
              </c:strCache>
            </c:strRef>
          </c:cat>
          <c:val>
            <c:numRef>
              <c:f>Sheet1!$E$204:$E$215</c:f>
              <c:numCache>
                <c:formatCode>0.0</c:formatCode>
                <c:ptCount val="12"/>
                <c:pt idx="0">
                  <c:v>12.9979035639413</c:v>
                </c:pt>
                <c:pt idx="1">
                  <c:v>23.375262054507328</c:v>
                </c:pt>
                <c:pt idx="2">
                  <c:v>7.8616352201257849</c:v>
                </c:pt>
                <c:pt idx="3">
                  <c:v>4.0880503144654075</c:v>
                </c:pt>
                <c:pt idx="4">
                  <c:v>5.0314465408805029</c:v>
                </c:pt>
                <c:pt idx="5">
                  <c:v>3.249475890985325</c:v>
                </c:pt>
                <c:pt idx="6">
                  <c:v>1.9916142557651988</c:v>
                </c:pt>
                <c:pt idx="7">
                  <c:v>2.2012578616352201</c:v>
                </c:pt>
                <c:pt idx="8">
                  <c:v>3.6687631027253675</c:v>
                </c:pt>
                <c:pt idx="9">
                  <c:v>28.511530398322847</c:v>
                </c:pt>
                <c:pt idx="10">
                  <c:v>0.87629531924041393</c:v>
                </c:pt>
                <c:pt idx="11">
                  <c:v>6.1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4E7D-4FBE-9615-76620FDDC39C}"/>
            </c:ext>
          </c:extLst>
        </c:ser>
        <c:dLbls>
          <c:showVal val="1"/>
        </c:dLbls>
        <c:shape val="box"/>
        <c:axId val="113844608"/>
        <c:axId val="113846144"/>
        <c:axId val="0"/>
      </c:bar3DChart>
      <c:catAx>
        <c:axId val="113844608"/>
        <c:scaling>
          <c:orientation val="minMax"/>
        </c:scaling>
        <c:axPos val="b"/>
        <c:numFmt formatCode="General" sourceLinked="0"/>
        <c:majorTickMark val="none"/>
        <c:tickLblPos val="nextTo"/>
        <c:crossAx val="113846144"/>
        <c:crosses val="autoZero"/>
        <c:auto val="1"/>
        <c:lblAlgn val="ctr"/>
        <c:lblOffset val="100"/>
      </c:catAx>
      <c:valAx>
        <c:axId val="113846144"/>
        <c:scaling>
          <c:orientation val="minMax"/>
        </c:scaling>
        <c:delete val="1"/>
        <c:axPos val="l"/>
        <c:numFmt formatCode="0.0" sourceLinked="1"/>
        <c:tickLblPos val="nextTo"/>
        <c:crossAx val="113844608"/>
        <c:crosses val="autoZero"/>
        <c:crossBetween val="between"/>
      </c:valAx>
    </c:plotArea>
    <c:plotVisOnly val="1"/>
    <c:dispBlanksAs val="gap"/>
  </c:chart>
  <c:txPr>
    <a:bodyPr/>
    <a:lstStyle/>
    <a:p>
      <a:pPr>
        <a:defRPr b="1">
          <a:solidFill>
            <a:schemeClr val="tx2">
              <a:lumMod val="50000"/>
            </a:schemeClr>
          </a:solidFill>
        </a:defRPr>
      </a:pPr>
      <a:endParaRPr lang="el-GR"/>
    </a:p>
  </c:txPr>
  <c:externalData r:id="rId1"/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l-GR"/>
  <c:chart>
    <c:autoTitleDeleted val="1"/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chemeClr val="accent2"/>
            </a:solidFill>
          </c:spPr>
          <c:dLbls>
            <c:spPr>
              <a:solidFill>
                <a:schemeClr val="bg1"/>
              </a:solidFill>
              <a:ln>
                <a:noFill/>
              </a:ln>
              <a:effectLst/>
            </c:sp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Sheet1!$B$255:$B$267</c:f>
              <c:strCache>
                <c:ptCount val="13"/>
                <c:pt idx="0">
                  <c:v>Ν.Δ.</c:v>
                </c:pt>
                <c:pt idx="1">
                  <c:v>ΣΥΡΙΖΑ</c:v>
                </c:pt>
                <c:pt idx="2">
                  <c:v>ΠΑΣΟΚ-ΚΙΝΑΛ</c:v>
                </c:pt>
                <c:pt idx="3">
                  <c:v>ΚΚΕ</c:v>
                </c:pt>
                <c:pt idx="4">
                  <c:v>ΕΛΛΗΝΙΚΗ ΛΥΣΗ</c:v>
                </c:pt>
                <c:pt idx="5">
                  <c:v>ΜΕΡΑ 25</c:v>
                </c:pt>
                <c:pt idx="6">
                  <c:v>ΠΛΕΥΣΗ ΕΛΕΥΘΕΡΙΑΣ</c:v>
                </c:pt>
                <c:pt idx="7">
                  <c:v>ΝΙΚΗ</c:v>
                </c:pt>
                <c:pt idx="8">
                  <c:v>ΑΛΛΟ</c:v>
                </c:pt>
                <c:pt idx="9">
                  <c:v>ΛΕΥΚΟ/ΑΚΥΡΟ</c:v>
                </c:pt>
                <c:pt idx="10">
                  <c:v>ΑΠΟΧΗ</c:v>
                </c:pt>
                <c:pt idx="11">
                  <c:v>ΑΝΑΠΟΦΑΣΙΣΤΟΙ</c:v>
                </c:pt>
                <c:pt idx="12">
                  <c:v>ΔΓ/ΔΑ</c:v>
                </c:pt>
              </c:strCache>
            </c:strRef>
          </c:cat>
          <c:val>
            <c:numRef>
              <c:f>Sheet1!$E$255:$E$267</c:f>
              <c:numCache>
                <c:formatCode>0.0</c:formatCode>
                <c:ptCount val="13"/>
                <c:pt idx="0">
                  <c:v>27.218110467717405</c:v>
                </c:pt>
                <c:pt idx="1">
                  <c:v>13.045979215400534</c:v>
                </c:pt>
                <c:pt idx="2">
                  <c:v>5.4428551341539784</c:v>
                </c:pt>
                <c:pt idx="3">
                  <c:v>5.1411844409505179</c:v>
                </c:pt>
                <c:pt idx="4">
                  <c:v>3.6814050696015657</c:v>
                </c:pt>
                <c:pt idx="5">
                  <c:v>3.0946811366338145</c:v>
                </c:pt>
                <c:pt idx="6">
                  <c:v>3.9600669811200175</c:v>
                </c:pt>
                <c:pt idx="7">
                  <c:v>4.133911109406756</c:v>
                </c:pt>
                <c:pt idx="8">
                  <c:v>2.9297848678912457</c:v>
                </c:pt>
                <c:pt idx="9">
                  <c:v>0.51130625966688403</c:v>
                </c:pt>
                <c:pt idx="10">
                  <c:v>3.0282113228771208</c:v>
                </c:pt>
                <c:pt idx="11">
                  <c:v>15.144891411333106</c:v>
                </c:pt>
                <c:pt idx="12">
                  <c:v>12.667612583247053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32D5-4626-BB19-BB33E1FAF1C4}"/>
            </c:ext>
          </c:extLst>
        </c:ser>
        <c:dLbls>
          <c:showVal val="1"/>
        </c:dLbls>
        <c:shape val="box"/>
        <c:axId val="113895296"/>
        <c:axId val="113896832"/>
        <c:axId val="0"/>
      </c:bar3DChart>
      <c:catAx>
        <c:axId val="113895296"/>
        <c:scaling>
          <c:orientation val="minMax"/>
        </c:scaling>
        <c:axPos val="b"/>
        <c:numFmt formatCode="General" sourceLinked="0"/>
        <c:majorTickMark val="none"/>
        <c:tickLblPos val="nextTo"/>
        <c:crossAx val="113896832"/>
        <c:crosses val="autoZero"/>
        <c:auto val="1"/>
        <c:lblAlgn val="ctr"/>
        <c:lblOffset val="100"/>
      </c:catAx>
      <c:valAx>
        <c:axId val="113896832"/>
        <c:scaling>
          <c:orientation val="minMax"/>
        </c:scaling>
        <c:delete val="1"/>
        <c:axPos val="l"/>
        <c:numFmt formatCode="0.0" sourceLinked="1"/>
        <c:tickLblPos val="nextTo"/>
        <c:crossAx val="113895296"/>
        <c:crosses val="autoZero"/>
        <c:crossBetween val="between"/>
      </c:valAx>
    </c:plotArea>
    <c:plotVisOnly val="1"/>
    <c:dispBlanksAs val="gap"/>
  </c:chart>
  <c:txPr>
    <a:bodyPr/>
    <a:lstStyle/>
    <a:p>
      <a:pPr>
        <a:defRPr b="1">
          <a:solidFill>
            <a:schemeClr val="tx2">
              <a:lumMod val="50000"/>
            </a:schemeClr>
          </a:solidFill>
        </a:defRPr>
      </a:pPr>
      <a:endParaRPr lang="el-GR"/>
    </a:p>
  </c:txPr>
  <c:externalData r:id="rId1"/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l-GR"/>
  <c:chart>
    <c:autoTitleDeleted val="1"/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chemeClr val="accent2"/>
            </a:solidFill>
          </c:spPr>
          <c:dLbls>
            <c:spPr>
              <a:solidFill>
                <a:schemeClr val="bg1"/>
              </a:solidFill>
              <a:ln>
                <a:noFill/>
              </a:ln>
              <a:effectLst/>
            </c:sp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Sheet1!$B$271:$B$281</c:f>
              <c:strCache>
                <c:ptCount val="11"/>
                <c:pt idx="0">
                  <c:v>Ν.Δ.</c:v>
                </c:pt>
                <c:pt idx="1">
                  <c:v>ΣΥΡΙΖΑ</c:v>
                </c:pt>
                <c:pt idx="2">
                  <c:v>ΠΑΣΟΚ-ΚΙΝΑΛ</c:v>
                </c:pt>
                <c:pt idx="3">
                  <c:v>ΚΚΕ</c:v>
                </c:pt>
                <c:pt idx="4">
                  <c:v>ΕΛΛΗΝΙΚΗ ΛΥΣΗ</c:v>
                </c:pt>
                <c:pt idx="5">
                  <c:v>ΜΕΡΑ 25</c:v>
                </c:pt>
                <c:pt idx="6">
                  <c:v>ΠΛΕΥΣΗ ΕΛΕΥΘΕΡΙΑΣ</c:v>
                </c:pt>
                <c:pt idx="7">
                  <c:v>ΝΙΚΗ</c:v>
                </c:pt>
                <c:pt idx="8">
                  <c:v>ΑΛΛΟ</c:v>
                </c:pt>
                <c:pt idx="9">
                  <c:v>ΑΝΑΠΟΦΑΣΙΣΤΟΙ</c:v>
                </c:pt>
                <c:pt idx="10">
                  <c:v>ΔΓ/ΔΑ</c:v>
                </c:pt>
              </c:strCache>
            </c:strRef>
          </c:cat>
          <c:val>
            <c:numRef>
              <c:f>Sheet1!$E$271:$E$281</c:f>
              <c:numCache>
                <c:formatCode>0.0</c:formatCode>
                <c:ptCount val="11"/>
                <c:pt idx="0">
                  <c:v>28.205295821468816</c:v>
                </c:pt>
                <c:pt idx="1">
                  <c:v>13.519149446010916</c:v>
                </c:pt>
                <c:pt idx="2">
                  <c:v>5.6402643877243301</c:v>
                </c:pt>
                <c:pt idx="3">
                  <c:v>5.3276522704150446</c:v>
                </c:pt>
                <c:pt idx="4">
                  <c:v>3.814927533265871</c:v>
                </c:pt>
                <c:pt idx="5">
                  <c:v>3.2069234576516221</c:v>
                </c:pt>
                <c:pt idx="6">
                  <c:v>4.1036963534922464</c:v>
                </c:pt>
                <c:pt idx="7">
                  <c:v>4.2838457092297997</c:v>
                </c:pt>
                <c:pt idx="8">
                  <c:v>3.0360464952240869</c:v>
                </c:pt>
                <c:pt idx="9">
                  <c:v>15.694187991018767</c:v>
                </c:pt>
                <c:pt idx="10">
                  <c:v>13.127059671758602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C4D8-4307-ABFB-2F29008A9167}"/>
            </c:ext>
          </c:extLst>
        </c:ser>
        <c:dLbls>
          <c:showVal val="1"/>
        </c:dLbls>
        <c:shape val="box"/>
        <c:axId val="113960064"/>
        <c:axId val="113961600"/>
        <c:axId val="0"/>
      </c:bar3DChart>
      <c:catAx>
        <c:axId val="113960064"/>
        <c:scaling>
          <c:orientation val="minMax"/>
        </c:scaling>
        <c:axPos val="b"/>
        <c:numFmt formatCode="General" sourceLinked="0"/>
        <c:majorTickMark val="none"/>
        <c:tickLblPos val="nextTo"/>
        <c:crossAx val="113961600"/>
        <c:crosses val="autoZero"/>
        <c:auto val="1"/>
        <c:lblAlgn val="ctr"/>
        <c:lblOffset val="100"/>
      </c:catAx>
      <c:valAx>
        <c:axId val="113961600"/>
        <c:scaling>
          <c:orientation val="minMax"/>
        </c:scaling>
        <c:delete val="1"/>
        <c:axPos val="l"/>
        <c:numFmt formatCode="0.0" sourceLinked="1"/>
        <c:tickLblPos val="nextTo"/>
        <c:crossAx val="113960064"/>
        <c:crosses val="autoZero"/>
        <c:crossBetween val="between"/>
      </c:valAx>
    </c:plotArea>
    <c:plotVisOnly val="1"/>
    <c:dispBlanksAs val="gap"/>
  </c:chart>
  <c:txPr>
    <a:bodyPr/>
    <a:lstStyle/>
    <a:p>
      <a:pPr>
        <a:defRPr b="1">
          <a:solidFill>
            <a:schemeClr val="tx2">
              <a:lumMod val="50000"/>
            </a:schemeClr>
          </a:solidFill>
        </a:defRPr>
      </a:pPr>
      <a:endParaRPr lang="el-GR"/>
    </a:p>
  </c:txPr>
  <c:externalData r:id="rId1"/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l-GR"/>
  <c:chart>
    <c:autoTitleDeleted val="1"/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chemeClr val="accent2"/>
            </a:solidFill>
          </c:spPr>
          <c:dLbls>
            <c:spPr>
              <a:solidFill>
                <a:schemeClr val="bg1"/>
              </a:solidFill>
              <a:ln>
                <a:noFill/>
              </a:ln>
              <a:effectLst/>
            </c:sp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Sheet1!$B$285:$B$293</c:f>
              <c:strCache>
                <c:ptCount val="9"/>
                <c:pt idx="0">
                  <c:v>Ν.Δ.</c:v>
                </c:pt>
                <c:pt idx="1">
                  <c:v>ΣΥΡΙΖΑ</c:v>
                </c:pt>
                <c:pt idx="2">
                  <c:v>ΠΑΣΟΚ-ΚΙΝΑΛ</c:v>
                </c:pt>
                <c:pt idx="3">
                  <c:v>ΚΚΕ</c:v>
                </c:pt>
                <c:pt idx="4">
                  <c:v>ΕΛΛΗΝΙΚΗ ΛΥΣΗ</c:v>
                </c:pt>
                <c:pt idx="5">
                  <c:v>ΜΕΡΑ 25</c:v>
                </c:pt>
                <c:pt idx="6">
                  <c:v>ΠΛΕΥΣΗ ΕΛΕΥΘΕΡΙΑΣ</c:v>
                </c:pt>
                <c:pt idx="7">
                  <c:v>ΝΙΚΗ</c:v>
                </c:pt>
                <c:pt idx="8">
                  <c:v>ΑΛΛΟ</c:v>
                </c:pt>
              </c:strCache>
            </c:strRef>
          </c:cat>
          <c:val>
            <c:numRef>
              <c:f>Sheet1!$E$285:$E$293</c:f>
              <c:numCache>
                <c:formatCode>0.0</c:formatCode>
                <c:ptCount val="9"/>
                <c:pt idx="0">
                  <c:v>39.676545871308178</c:v>
                </c:pt>
                <c:pt idx="1">
                  <c:v>19.017462413120313</c:v>
                </c:pt>
                <c:pt idx="2">
                  <c:v>7.9341911576588604</c:v>
                </c:pt>
                <c:pt idx="3">
                  <c:v>7.4944379605692699</c:v>
                </c:pt>
                <c:pt idx="4">
                  <c:v>5.3664796932967436</c:v>
                </c:pt>
                <c:pt idx="5">
                  <c:v>4.511196992177573</c:v>
                </c:pt>
                <c:pt idx="6">
                  <c:v>5.7726923923032345</c:v>
                </c:pt>
                <c:pt idx="7">
                  <c:v>6.0261094889311337</c:v>
                </c:pt>
                <c:pt idx="8">
                  <c:v>4.2708234225819917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4BC1-4206-8877-044F91DE1B7B}"/>
            </c:ext>
          </c:extLst>
        </c:ser>
        <c:dLbls>
          <c:showVal val="1"/>
        </c:dLbls>
        <c:shape val="box"/>
        <c:axId val="113986560"/>
        <c:axId val="113996544"/>
        <c:axId val="0"/>
      </c:bar3DChart>
      <c:catAx>
        <c:axId val="113986560"/>
        <c:scaling>
          <c:orientation val="minMax"/>
        </c:scaling>
        <c:axPos val="b"/>
        <c:numFmt formatCode="General" sourceLinked="0"/>
        <c:majorTickMark val="none"/>
        <c:tickLblPos val="nextTo"/>
        <c:crossAx val="113996544"/>
        <c:crosses val="autoZero"/>
        <c:auto val="1"/>
        <c:lblAlgn val="ctr"/>
        <c:lblOffset val="100"/>
      </c:catAx>
      <c:valAx>
        <c:axId val="113996544"/>
        <c:scaling>
          <c:orientation val="minMax"/>
        </c:scaling>
        <c:delete val="1"/>
        <c:axPos val="l"/>
        <c:numFmt formatCode="0.0" sourceLinked="1"/>
        <c:tickLblPos val="nextTo"/>
        <c:crossAx val="113986560"/>
        <c:crosses val="autoZero"/>
        <c:crossBetween val="between"/>
      </c:valAx>
    </c:plotArea>
    <c:plotVisOnly val="1"/>
    <c:dispBlanksAs val="gap"/>
  </c:chart>
  <c:txPr>
    <a:bodyPr/>
    <a:lstStyle/>
    <a:p>
      <a:pPr>
        <a:defRPr b="1">
          <a:solidFill>
            <a:schemeClr val="tx2">
              <a:lumMod val="50000"/>
            </a:schemeClr>
          </a:solidFill>
        </a:defRPr>
      </a:pPr>
      <a:endParaRPr lang="el-GR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l-GR"/>
  <c:chart>
    <c:autoTitleDeleted val="1"/>
    <c:view3D>
      <c:rAngAx val="1"/>
    </c:view3D>
    <c:plotArea>
      <c:layout/>
      <c:bar3DChart>
        <c:barDir val="bar"/>
        <c:grouping val="percentStacked"/>
        <c:ser>
          <c:idx val="0"/>
          <c:order val="0"/>
          <c:tx>
            <c:strRef>
              <c:f>Sheet1!$B$38</c:f>
              <c:strCache>
                <c:ptCount val="1"/>
                <c:pt idx="0">
                  <c:v>ΠΟΛΥ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Sheet1!$A$39:$A$49</c:f>
              <c:strCache>
                <c:ptCount val="11"/>
                <c:pt idx="0">
                  <c:v>Χώροι Στάθμευσης</c:v>
                </c:pt>
                <c:pt idx="1">
                  <c:v>Κατάσταση Συγκοινωνιών, Κυκλοφοριακό</c:v>
                </c:pt>
                <c:pt idx="2">
                  <c:v>Τοπική Ανάπτυξη/ Ανεργία</c:v>
                </c:pt>
                <c:pt idx="3">
                  <c:v>Υποδομές</c:v>
                </c:pt>
                <c:pt idx="4">
                  <c:v>Καθαριότητα</c:v>
                </c:pt>
                <c:pt idx="5">
                  <c:v>Κατάσταση σχολείων, Παιδικών Σταθμών</c:v>
                </c:pt>
                <c:pt idx="6">
                  <c:v>Κατάσταση οδών, πλατειών, πάρκων</c:v>
                </c:pt>
                <c:pt idx="7">
                  <c:v>Κοινωνική Πολιτική</c:v>
                </c:pt>
                <c:pt idx="8">
                  <c:v>Πράσινο / Περιβάλλον</c:v>
                </c:pt>
                <c:pt idx="9">
                  <c:v>Πολιτισμός/ Αθλητισμός</c:v>
                </c:pt>
                <c:pt idx="10">
                  <c:v>Εξυπηρέτηση του πολίτη/ Δημοτικές Υπηρεσίες</c:v>
                </c:pt>
              </c:strCache>
            </c:strRef>
          </c:cat>
          <c:val>
            <c:numRef>
              <c:f>Sheet1!$B$39:$B$49</c:f>
              <c:numCache>
                <c:formatCode>0.0</c:formatCode>
                <c:ptCount val="11"/>
                <c:pt idx="0">
                  <c:v>1.1517173498996547</c:v>
                </c:pt>
                <c:pt idx="1">
                  <c:v>1.5518144980889903</c:v>
                </c:pt>
                <c:pt idx="2">
                  <c:v>2.6114967212486078</c:v>
                </c:pt>
                <c:pt idx="3">
                  <c:v>1.5939972645115099</c:v>
                </c:pt>
                <c:pt idx="4">
                  <c:v>3.3311602817297463</c:v>
                </c:pt>
                <c:pt idx="5">
                  <c:v>2.7214275670769896</c:v>
                </c:pt>
                <c:pt idx="6">
                  <c:v>2.6843578632511393</c:v>
                </c:pt>
                <c:pt idx="7">
                  <c:v>2.0324423821758617</c:v>
                </c:pt>
                <c:pt idx="8">
                  <c:v>4.1671460162850966</c:v>
                </c:pt>
                <c:pt idx="9">
                  <c:v>5.2536718180772297</c:v>
                </c:pt>
                <c:pt idx="10">
                  <c:v>8.2166915928468196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A67C-434D-A8FF-80F47EEE6331}"/>
            </c:ext>
          </c:extLst>
        </c:ser>
        <c:ser>
          <c:idx val="1"/>
          <c:order val="1"/>
          <c:tx>
            <c:strRef>
              <c:f>Sheet1!$C$38</c:f>
              <c:strCache>
                <c:ptCount val="1"/>
                <c:pt idx="0">
                  <c:v>ΑΡΚΕΤΑ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Sheet1!$A$39:$A$49</c:f>
              <c:strCache>
                <c:ptCount val="11"/>
                <c:pt idx="0">
                  <c:v>Χώροι Στάθμευσης</c:v>
                </c:pt>
                <c:pt idx="1">
                  <c:v>Κατάσταση Συγκοινωνιών, Κυκλοφοριακό</c:v>
                </c:pt>
                <c:pt idx="2">
                  <c:v>Τοπική Ανάπτυξη/ Ανεργία</c:v>
                </c:pt>
                <c:pt idx="3">
                  <c:v>Υποδομές</c:v>
                </c:pt>
                <c:pt idx="4">
                  <c:v>Καθαριότητα</c:v>
                </c:pt>
                <c:pt idx="5">
                  <c:v>Κατάσταση σχολείων, Παιδικών Σταθμών</c:v>
                </c:pt>
                <c:pt idx="6">
                  <c:v>Κατάσταση οδών, πλατειών, πάρκων</c:v>
                </c:pt>
                <c:pt idx="7">
                  <c:v>Κοινωνική Πολιτική</c:v>
                </c:pt>
                <c:pt idx="8">
                  <c:v>Πράσινο / Περιβάλλον</c:v>
                </c:pt>
                <c:pt idx="9">
                  <c:v>Πολιτισμός/ Αθλητισμός</c:v>
                </c:pt>
                <c:pt idx="10">
                  <c:v>Εξυπηρέτηση του πολίτη/ Δημοτικές Υπηρεσίες</c:v>
                </c:pt>
              </c:strCache>
            </c:strRef>
          </c:cat>
          <c:val>
            <c:numRef>
              <c:f>Sheet1!$C$39:$C$49</c:f>
              <c:numCache>
                <c:formatCode>0.0</c:formatCode>
                <c:ptCount val="11"/>
                <c:pt idx="0">
                  <c:v>9.8426454985875047</c:v>
                </c:pt>
                <c:pt idx="1">
                  <c:v>11.802226738760833</c:v>
                </c:pt>
                <c:pt idx="2">
                  <c:v>12.867022024517125</c:v>
                </c:pt>
                <c:pt idx="3">
                  <c:v>16.625123033068714</c:v>
                </c:pt>
                <c:pt idx="4">
                  <c:v>15.890120284797563</c:v>
                </c:pt>
                <c:pt idx="5">
                  <c:v>20.697677391315455</c:v>
                </c:pt>
                <c:pt idx="6">
                  <c:v>21.417340951796589</c:v>
                </c:pt>
                <c:pt idx="7">
                  <c:v>22.551162582607912</c:v>
                </c:pt>
                <c:pt idx="8">
                  <c:v>26.166097838452774</c:v>
                </c:pt>
                <c:pt idx="9">
                  <c:v>29.792537485140162</c:v>
                </c:pt>
                <c:pt idx="10">
                  <c:v>39.113650598867473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A67C-434D-A8FF-80F47EEE6331}"/>
            </c:ext>
          </c:extLst>
        </c:ser>
        <c:ser>
          <c:idx val="2"/>
          <c:order val="2"/>
          <c:tx>
            <c:strRef>
              <c:f>Sheet1!$D$38</c:f>
              <c:strCache>
                <c:ptCount val="1"/>
                <c:pt idx="0">
                  <c:v>ΛΙΓΟ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Sheet1!$A$39:$A$49</c:f>
              <c:strCache>
                <c:ptCount val="11"/>
                <c:pt idx="0">
                  <c:v>Χώροι Στάθμευσης</c:v>
                </c:pt>
                <c:pt idx="1">
                  <c:v>Κατάσταση Συγκοινωνιών, Κυκλοφοριακό</c:v>
                </c:pt>
                <c:pt idx="2">
                  <c:v>Τοπική Ανάπτυξη/ Ανεργία</c:v>
                </c:pt>
                <c:pt idx="3">
                  <c:v>Υποδομές</c:v>
                </c:pt>
                <c:pt idx="4">
                  <c:v>Καθαριότητα</c:v>
                </c:pt>
                <c:pt idx="5">
                  <c:v>Κατάσταση σχολείων, Παιδικών Σταθμών</c:v>
                </c:pt>
                <c:pt idx="6">
                  <c:v>Κατάσταση οδών, πλατειών, πάρκων</c:v>
                </c:pt>
                <c:pt idx="7">
                  <c:v>Κοινωνική Πολιτική</c:v>
                </c:pt>
                <c:pt idx="8">
                  <c:v>Πράσινο / Περιβάλλον</c:v>
                </c:pt>
                <c:pt idx="9">
                  <c:v>Πολιτισμός/ Αθλητισμός</c:v>
                </c:pt>
                <c:pt idx="10">
                  <c:v>Εξυπηρέτηση του πολίτη/ Δημοτικές Υπηρεσίες</c:v>
                </c:pt>
              </c:strCache>
            </c:strRef>
          </c:cat>
          <c:val>
            <c:numRef>
              <c:f>Sheet1!$D$39:$D$49</c:f>
              <c:numCache>
                <c:formatCode>0.0</c:formatCode>
                <c:ptCount val="11"/>
                <c:pt idx="0">
                  <c:v>20.885582441743018</c:v>
                </c:pt>
                <c:pt idx="1">
                  <c:v>22.260996280246935</c:v>
                </c:pt>
                <c:pt idx="2">
                  <c:v>30.379261418107916</c:v>
                </c:pt>
                <c:pt idx="3">
                  <c:v>36.284848717260438</c:v>
                </c:pt>
                <c:pt idx="4">
                  <c:v>32.538252099551336</c:v>
                </c:pt>
                <c:pt idx="5">
                  <c:v>25.266198821439062</c:v>
                </c:pt>
                <c:pt idx="6">
                  <c:v>36.654267489869738</c:v>
                </c:pt>
                <c:pt idx="7">
                  <c:v>29.778476562999323</c:v>
                </c:pt>
                <c:pt idx="8">
                  <c:v>34.184658255678706</c:v>
                </c:pt>
                <c:pt idx="9">
                  <c:v>32.079354731500317</c:v>
                </c:pt>
                <c:pt idx="10">
                  <c:v>24.233360176911955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A67C-434D-A8FF-80F47EEE6331}"/>
            </c:ext>
          </c:extLst>
        </c:ser>
        <c:ser>
          <c:idx val="3"/>
          <c:order val="3"/>
          <c:tx>
            <c:strRef>
              <c:f>Sheet1!$E$38</c:f>
              <c:strCache>
                <c:ptCount val="1"/>
                <c:pt idx="0">
                  <c:v>ΚΑΘΟΛΟΥ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Sheet1!$A$39:$A$49</c:f>
              <c:strCache>
                <c:ptCount val="11"/>
                <c:pt idx="0">
                  <c:v>Χώροι Στάθμευσης</c:v>
                </c:pt>
                <c:pt idx="1">
                  <c:v>Κατάσταση Συγκοινωνιών, Κυκλοφοριακό</c:v>
                </c:pt>
                <c:pt idx="2">
                  <c:v>Τοπική Ανάπτυξη/ Ανεργία</c:v>
                </c:pt>
                <c:pt idx="3">
                  <c:v>Υποδομές</c:v>
                </c:pt>
                <c:pt idx="4">
                  <c:v>Καθαριότητα</c:v>
                </c:pt>
                <c:pt idx="5">
                  <c:v>Κατάσταση σχολείων, Παιδικών Σταθμών</c:v>
                </c:pt>
                <c:pt idx="6">
                  <c:v>Κατάσταση οδών, πλατειών, πάρκων</c:v>
                </c:pt>
                <c:pt idx="7">
                  <c:v>Κοινωνική Πολιτική</c:v>
                </c:pt>
                <c:pt idx="8">
                  <c:v>Πράσινο / Περιβάλλον</c:v>
                </c:pt>
                <c:pt idx="9">
                  <c:v>Πολιτισμός/ Αθλητισμός</c:v>
                </c:pt>
                <c:pt idx="10">
                  <c:v>Εξυπηρέτηση του πολίτη/ Δημοτικές Υπηρεσίες</c:v>
                </c:pt>
              </c:strCache>
            </c:strRef>
          </c:cat>
          <c:val>
            <c:numRef>
              <c:f>Sheet1!$E$39:$E$49</c:f>
              <c:numCache>
                <c:formatCode>0.0</c:formatCode>
                <c:ptCount val="11"/>
                <c:pt idx="0">
                  <c:v>64.484667203538294</c:v>
                </c:pt>
                <c:pt idx="1">
                  <c:v>57.99619076836553</c:v>
                </c:pt>
                <c:pt idx="2">
                  <c:v>36.826833352507336</c:v>
                </c:pt>
                <c:pt idx="3">
                  <c:v>32.148381076555339</c:v>
                </c:pt>
                <c:pt idx="4">
                  <c:v>47.617951962776928</c:v>
                </c:pt>
                <c:pt idx="5">
                  <c:v>17.565926550855799</c:v>
                </c:pt>
                <c:pt idx="6">
                  <c:v>37.353478799964215</c:v>
                </c:pt>
                <c:pt idx="7">
                  <c:v>23.41910495839246</c:v>
                </c:pt>
                <c:pt idx="8">
                  <c:v>34.412189541230447</c:v>
                </c:pt>
                <c:pt idx="9">
                  <c:v>17.751275069985034</c:v>
                </c:pt>
                <c:pt idx="10">
                  <c:v>13.471641676573222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A67C-434D-A8FF-80F47EEE6331}"/>
            </c:ext>
          </c:extLst>
        </c:ser>
        <c:ser>
          <c:idx val="4"/>
          <c:order val="4"/>
          <c:tx>
            <c:strRef>
              <c:f>Sheet1!$F$38</c:f>
              <c:strCache>
                <c:ptCount val="1"/>
                <c:pt idx="0">
                  <c:v>ΔΓ/ΔΑ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Sheet1!$A$39:$A$49</c:f>
              <c:strCache>
                <c:ptCount val="11"/>
                <c:pt idx="0">
                  <c:v>Χώροι Στάθμευσης</c:v>
                </c:pt>
                <c:pt idx="1">
                  <c:v>Κατάσταση Συγκοινωνιών, Κυκλοφοριακό</c:v>
                </c:pt>
                <c:pt idx="2">
                  <c:v>Τοπική Ανάπτυξη/ Ανεργία</c:v>
                </c:pt>
                <c:pt idx="3">
                  <c:v>Υποδομές</c:v>
                </c:pt>
                <c:pt idx="4">
                  <c:v>Καθαριότητα</c:v>
                </c:pt>
                <c:pt idx="5">
                  <c:v>Κατάσταση σχολείων, Παιδικών Σταθμών</c:v>
                </c:pt>
                <c:pt idx="6">
                  <c:v>Κατάσταση οδών, πλατειών, πάρκων</c:v>
                </c:pt>
                <c:pt idx="7">
                  <c:v>Κοινωνική Πολιτική</c:v>
                </c:pt>
                <c:pt idx="8">
                  <c:v>Πράσινο / Περιβάλλον</c:v>
                </c:pt>
                <c:pt idx="9">
                  <c:v>Πολιτισμός/ Αθλητισμός</c:v>
                </c:pt>
                <c:pt idx="10">
                  <c:v>Εξυπηρέτηση του πολίτη/ Δημοτικές Υπηρεσίες</c:v>
                </c:pt>
              </c:strCache>
            </c:strRef>
          </c:cat>
          <c:val>
            <c:numRef>
              <c:f>Sheet1!$F$39:$F$49</c:f>
              <c:numCache>
                <c:formatCode>0.0</c:formatCode>
                <c:ptCount val="11"/>
                <c:pt idx="0">
                  <c:v>3.6353875062315417</c:v>
                </c:pt>
                <c:pt idx="1">
                  <c:v>6.3887717145377074</c:v>
                </c:pt>
                <c:pt idx="2">
                  <c:v>17.315386483619015</c:v>
                </c:pt>
                <c:pt idx="3">
                  <c:v>13.347649908604001</c:v>
                </c:pt>
                <c:pt idx="4">
                  <c:v>0.62251537114443067</c:v>
                </c:pt>
                <c:pt idx="5">
                  <c:v>33.748769669312686</c:v>
                </c:pt>
                <c:pt idx="6">
                  <c:v>1.8905548951183015</c:v>
                </c:pt>
                <c:pt idx="7">
                  <c:v>22.218813513824436</c:v>
                </c:pt>
                <c:pt idx="8">
                  <c:v>1.0699083483529537</c:v>
                </c:pt>
                <c:pt idx="9">
                  <c:v>15.12316089529725</c:v>
                </c:pt>
                <c:pt idx="10">
                  <c:v>14.96465595480052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A67C-434D-A8FF-80F47EEE6331}"/>
            </c:ext>
          </c:extLst>
        </c:ser>
        <c:dLbls>
          <c:showVal val="1"/>
        </c:dLbls>
        <c:gapWidth val="95"/>
        <c:gapDepth val="95"/>
        <c:shape val="box"/>
        <c:axId val="105149568"/>
        <c:axId val="105151104"/>
        <c:axId val="0"/>
      </c:bar3DChart>
      <c:catAx>
        <c:axId val="105149568"/>
        <c:scaling>
          <c:orientation val="minMax"/>
        </c:scaling>
        <c:axPos val="l"/>
        <c:numFmt formatCode="General" sourceLinked="0"/>
        <c:majorTickMark val="none"/>
        <c:tickLblPos val="nextTo"/>
        <c:crossAx val="105151104"/>
        <c:crosses val="autoZero"/>
        <c:auto val="1"/>
        <c:lblAlgn val="ctr"/>
        <c:lblOffset val="100"/>
      </c:catAx>
      <c:valAx>
        <c:axId val="105151104"/>
        <c:scaling>
          <c:orientation val="minMax"/>
        </c:scaling>
        <c:delete val="1"/>
        <c:axPos val="b"/>
        <c:numFmt formatCode="0%" sourceLinked="1"/>
        <c:tickLblPos val="nextTo"/>
        <c:crossAx val="105149568"/>
        <c:crosses val="autoZero"/>
        <c:crossBetween val="between"/>
      </c:valAx>
    </c:plotArea>
    <c:legend>
      <c:legendPos val="t"/>
      <c:layout/>
    </c:legend>
    <c:plotVisOnly val="1"/>
    <c:dispBlanksAs val="gap"/>
  </c:chart>
  <c:txPr>
    <a:bodyPr/>
    <a:lstStyle/>
    <a:p>
      <a:pPr>
        <a:defRPr b="1">
          <a:solidFill>
            <a:schemeClr val="tx2">
              <a:lumMod val="50000"/>
            </a:schemeClr>
          </a:solidFill>
        </a:defRPr>
      </a:pPr>
      <a:endParaRPr lang="el-GR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l-GR"/>
  <c:chart>
    <c:autoTitleDeleted val="1"/>
    <c:view3D>
      <c:rotX val="30"/>
      <c:perspective val="30"/>
    </c:view3D>
    <c:plotArea>
      <c:layout/>
      <c:pie3DChart>
        <c:varyColors val="1"/>
        <c:ser>
          <c:idx val="0"/>
          <c:order val="0"/>
          <c:explosion val="25"/>
          <c:dLbls>
            <c:numFmt formatCode="0.0%" sourceLinked="0"/>
            <c:spPr>
              <a:noFill/>
              <a:ln>
                <a:noFill/>
              </a:ln>
              <a:effectLst/>
            </c:spPr>
            <c:showPercent val="1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Sheet1!$B$56:$B$60</c:f>
              <c:strCache>
                <c:ptCount val="5"/>
                <c:pt idx="0">
                  <c:v>ΠΟΛΥ</c:v>
                </c:pt>
                <c:pt idx="1">
                  <c:v>ΑΡΚΕΤΑ</c:v>
                </c:pt>
                <c:pt idx="2">
                  <c:v>ΛΙΓΟ</c:v>
                </c:pt>
                <c:pt idx="3">
                  <c:v>ΚΑΘΟΛΟΥ</c:v>
                </c:pt>
                <c:pt idx="4">
                  <c:v>ΔΓ/ΔΑ</c:v>
                </c:pt>
              </c:strCache>
            </c:strRef>
          </c:cat>
          <c:val>
            <c:numRef>
              <c:f>Sheet1!$E$56:$E$60</c:f>
              <c:numCache>
                <c:formatCode>0.0</c:formatCode>
                <c:ptCount val="5"/>
                <c:pt idx="0">
                  <c:v>3.5446306451406708</c:v>
                </c:pt>
                <c:pt idx="1">
                  <c:v>23.995602766166851</c:v>
                </c:pt>
                <c:pt idx="2">
                  <c:v>36.943155526581556</c:v>
                </c:pt>
                <c:pt idx="3">
                  <c:v>32.271094578875385</c:v>
                </c:pt>
                <c:pt idx="4">
                  <c:v>3.2455164832355434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B937-48E7-B2AF-4E7BE58CB488}"/>
            </c:ext>
          </c:extLst>
        </c:ser>
        <c:dLbls>
          <c:showPercent val="1"/>
        </c:dLbls>
      </c:pie3DChart>
    </c:plotArea>
    <c:legend>
      <c:legendPos val="t"/>
      <c:layout/>
      <c:txPr>
        <a:bodyPr/>
        <a:lstStyle/>
        <a:p>
          <a:pPr rtl="0">
            <a:defRPr/>
          </a:pPr>
          <a:endParaRPr lang="el-GR"/>
        </a:p>
      </c:txPr>
    </c:legend>
    <c:plotVisOnly val="1"/>
    <c:dispBlanksAs val="zero"/>
  </c:chart>
  <c:txPr>
    <a:bodyPr/>
    <a:lstStyle/>
    <a:p>
      <a:pPr>
        <a:defRPr b="1">
          <a:solidFill>
            <a:schemeClr val="tx2">
              <a:lumMod val="50000"/>
            </a:schemeClr>
          </a:solidFill>
        </a:defRPr>
      </a:pPr>
      <a:endParaRPr lang="el-GR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l-GR"/>
  <c:chart>
    <c:autoTitleDeleted val="1"/>
    <c:view3D>
      <c:rAngAx val="1"/>
    </c:view3D>
    <c:plotArea>
      <c:layout/>
      <c:bar3DChart>
        <c:barDir val="bar"/>
        <c:grouping val="percentStacked"/>
        <c:ser>
          <c:idx val="0"/>
          <c:order val="0"/>
          <c:tx>
            <c:strRef>
              <c:f>[OUTPUT.xls]Sheet!$B$35</c:f>
              <c:strCache>
                <c:ptCount val="1"/>
                <c:pt idx="0">
                  <c:v>ΠΟΛΥ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[OUTPUT.xls]Sheet!$A$48:$A$52</c:f>
              <c:strCache>
                <c:ptCount val="5"/>
                <c:pt idx="0">
                  <c:v>Ν.Δ.</c:v>
                </c:pt>
                <c:pt idx="1">
                  <c:v>ΣΥΡΙΖΑ</c:v>
                </c:pt>
                <c:pt idx="2">
                  <c:v>ΠΑΣΟΚ-ΚΙΝΑΛ</c:v>
                </c:pt>
                <c:pt idx="3">
                  <c:v>ΚΚΕ</c:v>
                </c:pt>
                <c:pt idx="4">
                  <c:v>ΕΛΛΗΝΙΚΗ ΛΥΣΗ</c:v>
                </c:pt>
              </c:strCache>
            </c:strRef>
          </c:cat>
          <c:val>
            <c:numRef>
              <c:f>[OUTPUT.xls]Sheet!$B$48:$B$52</c:f>
              <c:numCache>
                <c:formatCode>#,##0.0%</c:formatCode>
                <c:ptCount val="5"/>
                <c:pt idx="0">
                  <c:v>7.1090047393364914E-2</c:v>
                </c:pt>
                <c:pt idx="1">
                  <c:v>1.666666666666667E-2</c:v>
                </c:pt>
                <c:pt idx="4">
                  <c:v>5.8823529411764705E-2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8FFB-4306-B8E4-B03F3074E65C}"/>
            </c:ext>
          </c:extLst>
        </c:ser>
        <c:ser>
          <c:idx val="1"/>
          <c:order val="1"/>
          <c:tx>
            <c:strRef>
              <c:f>[OUTPUT.xls]Sheet!$C$35</c:f>
              <c:strCache>
                <c:ptCount val="1"/>
                <c:pt idx="0">
                  <c:v>ΑΡΚΕΤΑ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[OUTPUT.xls]Sheet!$A$48:$A$52</c:f>
              <c:strCache>
                <c:ptCount val="5"/>
                <c:pt idx="0">
                  <c:v>Ν.Δ.</c:v>
                </c:pt>
                <c:pt idx="1">
                  <c:v>ΣΥΡΙΖΑ</c:v>
                </c:pt>
                <c:pt idx="2">
                  <c:v>ΠΑΣΟΚ-ΚΙΝΑΛ</c:v>
                </c:pt>
                <c:pt idx="3">
                  <c:v>ΚΚΕ</c:v>
                </c:pt>
                <c:pt idx="4">
                  <c:v>ΕΛΛΗΝΙΚΗ ΛΥΣΗ</c:v>
                </c:pt>
              </c:strCache>
            </c:strRef>
          </c:cat>
          <c:val>
            <c:numRef>
              <c:f>[OUTPUT.xls]Sheet!$C$48:$C$52</c:f>
              <c:numCache>
                <c:formatCode>#,##0.0%</c:formatCode>
                <c:ptCount val="5"/>
                <c:pt idx="0">
                  <c:v>0.35071090047393361</c:v>
                </c:pt>
                <c:pt idx="1">
                  <c:v>0.17500000000000002</c:v>
                </c:pt>
                <c:pt idx="2">
                  <c:v>0.30000000000000004</c:v>
                </c:pt>
                <c:pt idx="3">
                  <c:v>0.15555555555555556</c:v>
                </c:pt>
                <c:pt idx="4">
                  <c:v>0.29411764705882359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8FFB-4306-B8E4-B03F3074E65C}"/>
            </c:ext>
          </c:extLst>
        </c:ser>
        <c:ser>
          <c:idx val="2"/>
          <c:order val="2"/>
          <c:tx>
            <c:strRef>
              <c:f>[OUTPUT.xls]Sheet!$D$35</c:f>
              <c:strCache>
                <c:ptCount val="1"/>
                <c:pt idx="0">
                  <c:v>ΛΙΓΟ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[OUTPUT.xls]Sheet!$A$48:$A$52</c:f>
              <c:strCache>
                <c:ptCount val="5"/>
                <c:pt idx="0">
                  <c:v>Ν.Δ.</c:v>
                </c:pt>
                <c:pt idx="1">
                  <c:v>ΣΥΡΙΖΑ</c:v>
                </c:pt>
                <c:pt idx="2">
                  <c:v>ΠΑΣΟΚ-ΚΙΝΑΛ</c:v>
                </c:pt>
                <c:pt idx="3">
                  <c:v>ΚΚΕ</c:v>
                </c:pt>
                <c:pt idx="4">
                  <c:v>ΕΛΛΗΝΙΚΗ ΛΥΣΗ</c:v>
                </c:pt>
              </c:strCache>
            </c:strRef>
          </c:cat>
          <c:val>
            <c:numRef>
              <c:f>[OUTPUT.xls]Sheet!$D$48:$D$52</c:f>
              <c:numCache>
                <c:formatCode>#,##0.0%</c:formatCode>
                <c:ptCount val="5"/>
                <c:pt idx="0">
                  <c:v>0.35071090047393361</c:v>
                </c:pt>
                <c:pt idx="1">
                  <c:v>0.33333333333333337</c:v>
                </c:pt>
                <c:pt idx="2">
                  <c:v>0.4</c:v>
                </c:pt>
                <c:pt idx="3">
                  <c:v>0.51111111111111118</c:v>
                </c:pt>
                <c:pt idx="4">
                  <c:v>0.27450980392156865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8FFB-4306-B8E4-B03F3074E65C}"/>
            </c:ext>
          </c:extLst>
        </c:ser>
        <c:ser>
          <c:idx val="3"/>
          <c:order val="3"/>
          <c:tx>
            <c:strRef>
              <c:f>[OUTPUT.xls]Sheet!$E$35</c:f>
              <c:strCache>
                <c:ptCount val="1"/>
                <c:pt idx="0">
                  <c:v>ΚΑΘΟΛΟΥ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[OUTPUT.xls]Sheet!$A$48:$A$52</c:f>
              <c:strCache>
                <c:ptCount val="5"/>
                <c:pt idx="0">
                  <c:v>Ν.Δ.</c:v>
                </c:pt>
                <c:pt idx="1">
                  <c:v>ΣΥΡΙΖΑ</c:v>
                </c:pt>
                <c:pt idx="2">
                  <c:v>ΠΑΣΟΚ-ΚΙΝΑΛ</c:v>
                </c:pt>
                <c:pt idx="3">
                  <c:v>ΚΚΕ</c:v>
                </c:pt>
                <c:pt idx="4">
                  <c:v>ΕΛΛΗΝΙΚΗ ΛΥΣΗ</c:v>
                </c:pt>
              </c:strCache>
            </c:strRef>
          </c:cat>
          <c:val>
            <c:numRef>
              <c:f>[OUTPUT.xls]Sheet!$E$48:$E$52</c:f>
              <c:numCache>
                <c:formatCode>#,##0.0%</c:formatCode>
                <c:ptCount val="5"/>
                <c:pt idx="0">
                  <c:v>0.19905213270142186</c:v>
                </c:pt>
                <c:pt idx="1">
                  <c:v>0.45833333333333331</c:v>
                </c:pt>
                <c:pt idx="2">
                  <c:v>0.30000000000000004</c:v>
                </c:pt>
                <c:pt idx="3">
                  <c:v>0.31111111111111112</c:v>
                </c:pt>
                <c:pt idx="4">
                  <c:v>0.33333333333333337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8FFB-4306-B8E4-B03F3074E65C}"/>
            </c:ext>
          </c:extLst>
        </c:ser>
        <c:ser>
          <c:idx val="4"/>
          <c:order val="4"/>
          <c:tx>
            <c:strRef>
              <c:f>[OUTPUT.xls]Sheet!$F$35</c:f>
              <c:strCache>
                <c:ptCount val="1"/>
                <c:pt idx="0">
                  <c:v>ΔΓ/ΔΑ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[OUTPUT.xls]Sheet!$A$48:$A$52</c:f>
              <c:strCache>
                <c:ptCount val="5"/>
                <c:pt idx="0">
                  <c:v>Ν.Δ.</c:v>
                </c:pt>
                <c:pt idx="1">
                  <c:v>ΣΥΡΙΖΑ</c:v>
                </c:pt>
                <c:pt idx="2">
                  <c:v>ΠΑΣΟΚ-ΚΙΝΑΛ</c:v>
                </c:pt>
                <c:pt idx="3">
                  <c:v>ΚΚΕ</c:v>
                </c:pt>
                <c:pt idx="4">
                  <c:v>ΕΛΛΗΝΙΚΗ ΛΥΣΗ</c:v>
                </c:pt>
              </c:strCache>
            </c:strRef>
          </c:cat>
          <c:val>
            <c:numRef>
              <c:f>[OUTPUT.xls]Sheet!$F$48:$F$52</c:f>
              <c:numCache>
                <c:formatCode>#,##0.0%</c:formatCode>
                <c:ptCount val="5"/>
                <c:pt idx="0">
                  <c:v>2.8436018957345981E-2</c:v>
                </c:pt>
                <c:pt idx="1">
                  <c:v>1.666666666666667E-2</c:v>
                </c:pt>
                <c:pt idx="3">
                  <c:v>2.222222222222223E-2</c:v>
                </c:pt>
                <c:pt idx="4">
                  <c:v>3.9215686274509803E-2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8FFB-4306-B8E4-B03F3074E65C}"/>
            </c:ext>
          </c:extLst>
        </c:ser>
        <c:dLbls>
          <c:showVal val="1"/>
        </c:dLbls>
        <c:gapWidth val="95"/>
        <c:gapDepth val="95"/>
        <c:shape val="box"/>
        <c:axId val="113242112"/>
        <c:axId val="113243648"/>
        <c:axId val="0"/>
      </c:bar3DChart>
      <c:catAx>
        <c:axId val="113242112"/>
        <c:scaling>
          <c:orientation val="maxMin"/>
        </c:scaling>
        <c:axPos val="l"/>
        <c:numFmt formatCode="General" sourceLinked="0"/>
        <c:majorTickMark val="none"/>
        <c:tickLblPos val="nextTo"/>
        <c:crossAx val="113243648"/>
        <c:crosses val="autoZero"/>
        <c:auto val="1"/>
        <c:lblAlgn val="ctr"/>
        <c:lblOffset val="100"/>
      </c:catAx>
      <c:valAx>
        <c:axId val="113243648"/>
        <c:scaling>
          <c:orientation val="minMax"/>
        </c:scaling>
        <c:delete val="1"/>
        <c:axPos val="t"/>
        <c:numFmt formatCode="0%" sourceLinked="1"/>
        <c:tickLblPos val="nextTo"/>
        <c:crossAx val="113242112"/>
        <c:crosses val="autoZero"/>
        <c:crossBetween val="between"/>
      </c:valAx>
    </c:plotArea>
    <c:legend>
      <c:legendPos val="t"/>
      <c:layout/>
    </c:legend>
    <c:plotVisOnly val="1"/>
    <c:dispBlanksAs val="gap"/>
  </c:chart>
  <c:txPr>
    <a:bodyPr/>
    <a:lstStyle/>
    <a:p>
      <a:pPr>
        <a:defRPr b="1">
          <a:solidFill>
            <a:schemeClr val="tx2">
              <a:lumMod val="50000"/>
            </a:schemeClr>
          </a:solidFill>
        </a:defRPr>
      </a:pPr>
      <a:endParaRPr lang="el-GR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l-GR"/>
  <c:chart>
    <c:autoTitleDeleted val="1"/>
    <c:view3D>
      <c:rotX val="50"/>
      <c:depthPercent val="100"/>
      <c:perspective val="30"/>
    </c:view3D>
    <c:floor>
      <c:spPr>
        <a:noFill/>
        <a:ln>
          <a:noFill/>
        </a:ln>
        <a:effectLst/>
        <a:sp3d/>
      </c:spPr>
    </c:floor>
    <c:sideWall>
      <c:spPr>
        <a:noFill/>
        <a:ln>
          <a:noFill/>
        </a:ln>
        <a:effectLst/>
        <a:sp3d/>
      </c:spPr>
    </c:sideWall>
    <c:backWall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explosion val="25"/>
          <c:dPt>
            <c:idx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B3C1-4A27-8B08-970F5AA60B04}"/>
              </c:ext>
            </c:extLst>
          </c:dPt>
          <c:dPt>
            <c:idx val="1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B3C1-4A27-8B08-970F5AA60B04}"/>
              </c:ext>
            </c:extLst>
          </c:dPt>
          <c:dPt>
            <c:idx val="2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B3C1-4A27-8B08-970F5AA60B04}"/>
              </c:ext>
            </c:extLst>
          </c:dPt>
          <c:dLbls>
            <c:numFmt formatCode="0.0%" sourceLinked="0"/>
            <c:spPr>
              <a:solidFill>
                <a:schemeClr val="bg1"/>
              </a:solid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30" b="1" i="0" u="none" strike="noStrike" kern="1200" baseline="0">
                    <a:solidFill>
                      <a:schemeClr val="tx2">
                        <a:lumMod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l-GR"/>
              </a:p>
            </c:txPr>
            <c:dLblPos val="ctr"/>
            <c:showCatName val="1"/>
            <c:showPercent val="1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Sheet1!$B$64:$B$66</c:f>
              <c:strCache>
                <c:ptCount val="3"/>
                <c:pt idx="0">
                  <c:v>Επανεκλογή</c:v>
                </c:pt>
                <c:pt idx="1">
                  <c:v>Εκλογή νέου προσώπου</c:v>
                </c:pt>
                <c:pt idx="2">
                  <c:v>ΔΓ/ΔΑ</c:v>
                </c:pt>
              </c:strCache>
            </c:strRef>
          </c:cat>
          <c:val>
            <c:numRef>
              <c:f>Sheet1!$E$64:$E$66</c:f>
              <c:numCache>
                <c:formatCode>0.0</c:formatCode>
                <c:ptCount val="3"/>
                <c:pt idx="0">
                  <c:v>24.157942503611086</c:v>
                </c:pt>
                <c:pt idx="1">
                  <c:v>56.296097454973136</c:v>
                </c:pt>
                <c:pt idx="2">
                  <c:v>19.545960041415785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9528-45E4-BE93-5CB24DB5417E}"/>
            </c:ext>
          </c:extLst>
        </c:ser>
        <c:dLbls>
          <c:showPercent val="1"/>
        </c:dLbls>
      </c:pie3DChart>
      <c:spPr>
        <a:noFill/>
        <a:ln>
          <a:noFill/>
        </a:ln>
        <a:effectLst/>
      </c:spPr>
    </c:plotArea>
    <c:plotVisOnly val="1"/>
    <c:dispBlanksAs val="zero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l-GR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l-GR"/>
  <c:chart>
    <c:autoTitleDeleted val="1"/>
    <c:view3D>
      <c:rAngAx val="1"/>
    </c:view3D>
    <c:plotArea>
      <c:layout/>
      <c:bar3DChart>
        <c:barDir val="bar"/>
        <c:grouping val="percentStacked"/>
        <c:ser>
          <c:idx val="0"/>
          <c:order val="0"/>
          <c:tx>
            <c:strRef>
              <c:f>[OUTPUT.xls]Sheet!$B$160</c:f>
              <c:strCache>
                <c:ptCount val="1"/>
                <c:pt idx="0">
                  <c:v>Επανεκλογή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[OUTPUT.xls]Sheet!$A$173:$A$177</c:f>
              <c:strCache>
                <c:ptCount val="5"/>
                <c:pt idx="0">
                  <c:v>Ν.Δ.</c:v>
                </c:pt>
                <c:pt idx="1">
                  <c:v>ΣΥΡΙΖΑ</c:v>
                </c:pt>
                <c:pt idx="2">
                  <c:v>ΠΑΣΟΚ-ΚΙΝΑΛ</c:v>
                </c:pt>
                <c:pt idx="3">
                  <c:v>ΚΚΕ</c:v>
                </c:pt>
                <c:pt idx="4">
                  <c:v>ΕΛΛΗΝΙΚΗ ΛΥΣΗ</c:v>
                </c:pt>
              </c:strCache>
            </c:strRef>
          </c:cat>
          <c:val>
            <c:numRef>
              <c:f>[OUTPUT.xls]Sheet!$B$173:$B$177</c:f>
              <c:numCache>
                <c:formatCode>#,##0.0%</c:formatCode>
                <c:ptCount val="5"/>
                <c:pt idx="0">
                  <c:v>0.41706161137440773</c:v>
                </c:pt>
                <c:pt idx="1">
                  <c:v>0.12396694214876035</c:v>
                </c:pt>
                <c:pt idx="2">
                  <c:v>0.22916666666666669</c:v>
                </c:pt>
                <c:pt idx="3">
                  <c:v>0.21739130434782614</c:v>
                </c:pt>
                <c:pt idx="4">
                  <c:v>0.26923076923076927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ACB7-4B72-AA30-D6EFFA839DA3}"/>
            </c:ext>
          </c:extLst>
        </c:ser>
        <c:ser>
          <c:idx val="1"/>
          <c:order val="1"/>
          <c:tx>
            <c:strRef>
              <c:f>[OUTPUT.xls]Sheet!$C$160</c:f>
              <c:strCache>
                <c:ptCount val="1"/>
                <c:pt idx="0">
                  <c:v>Εκλογή νέου προσώπου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[OUTPUT.xls]Sheet!$A$173:$A$177</c:f>
              <c:strCache>
                <c:ptCount val="5"/>
                <c:pt idx="0">
                  <c:v>Ν.Δ.</c:v>
                </c:pt>
                <c:pt idx="1">
                  <c:v>ΣΥΡΙΖΑ</c:v>
                </c:pt>
                <c:pt idx="2">
                  <c:v>ΠΑΣΟΚ-ΚΙΝΑΛ</c:v>
                </c:pt>
                <c:pt idx="3">
                  <c:v>ΚΚΕ</c:v>
                </c:pt>
                <c:pt idx="4">
                  <c:v>ΕΛΛΗΝΙΚΗ ΛΥΣΗ</c:v>
                </c:pt>
              </c:strCache>
            </c:strRef>
          </c:cat>
          <c:val>
            <c:numRef>
              <c:f>[OUTPUT.xls]Sheet!$C$173:$C$177</c:f>
              <c:numCache>
                <c:formatCode>#,##0.0%</c:formatCode>
                <c:ptCount val="5"/>
                <c:pt idx="0">
                  <c:v>0.42654028436018959</c:v>
                </c:pt>
                <c:pt idx="1">
                  <c:v>0.7355371900826444</c:v>
                </c:pt>
                <c:pt idx="2">
                  <c:v>0.58333333333333337</c:v>
                </c:pt>
                <c:pt idx="3">
                  <c:v>0.6521739130434786</c:v>
                </c:pt>
                <c:pt idx="4">
                  <c:v>0.55769230769230771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ACB7-4B72-AA30-D6EFFA839DA3}"/>
            </c:ext>
          </c:extLst>
        </c:ser>
        <c:ser>
          <c:idx val="2"/>
          <c:order val="2"/>
          <c:tx>
            <c:strRef>
              <c:f>[OUTPUT.xls]Sheet!$D$160</c:f>
              <c:strCache>
                <c:ptCount val="1"/>
                <c:pt idx="0">
                  <c:v>ΔΓ/ΔΑ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[OUTPUT.xls]Sheet!$A$173:$A$177</c:f>
              <c:strCache>
                <c:ptCount val="5"/>
                <c:pt idx="0">
                  <c:v>Ν.Δ.</c:v>
                </c:pt>
                <c:pt idx="1">
                  <c:v>ΣΥΡΙΖΑ</c:v>
                </c:pt>
                <c:pt idx="2">
                  <c:v>ΠΑΣΟΚ-ΚΙΝΑΛ</c:v>
                </c:pt>
                <c:pt idx="3">
                  <c:v>ΚΚΕ</c:v>
                </c:pt>
                <c:pt idx="4">
                  <c:v>ΕΛΛΗΝΙΚΗ ΛΥΣΗ</c:v>
                </c:pt>
              </c:strCache>
            </c:strRef>
          </c:cat>
          <c:val>
            <c:numRef>
              <c:f>[OUTPUT.xls]Sheet!$D$173:$D$177</c:f>
              <c:numCache>
                <c:formatCode>#,##0.0%</c:formatCode>
                <c:ptCount val="5"/>
                <c:pt idx="0">
                  <c:v>0.1563981042654029</c:v>
                </c:pt>
                <c:pt idx="1">
                  <c:v>0.14049586776859507</c:v>
                </c:pt>
                <c:pt idx="2">
                  <c:v>0.18750000000000003</c:v>
                </c:pt>
                <c:pt idx="3">
                  <c:v>0.13043478260869568</c:v>
                </c:pt>
                <c:pt idx="4">
                  <c:v>0.1730769230769231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ACB7-4B72-AA30-D6EFFA839DA3}"/>
            </c:ext>
          </c:extLst>
        </c:ser>
        <c:dLbls>
          <c:showVal val="1"/>
        </c:dLbls>
        <c:gapWidth val="95"/>
        <c:gapDepth val="95"/>
        <c:shape val="box"/>
        <c:axId val="113362048"/>
        <c:axId val="113363584"/>
        <c:axId val="0"/>
      </c:bar3DChart>
      <c:catAx>
        <c:axId val="113362048"/>
        <c:scaling>
          <c:orientation val="maxMin"/>
        </c:scaling>
        <c:axPos val="l"/>
        <c:numFmt formatCode="General" sourceLinked="0"/>
        <c:majorTickMark val="none"/>
        <c:tickLblPos val="nextTo"/>
        <c:crossAx val="113363584"/>
        <c:crosses val="autoZero"/>
        <c:auto val="1"/>
        <c:lblAlgn val="ctr"/>
        <c:lblOffset val="100"/>
      </c:catAx>
      <c:valAx>
        <c:axId val="113363584"/>
        <c:scaling>
          <c:orientation val="minMax"/>
        </c:scaling>
        <c:delete val="1"/>
        <c:axPos val="t"/>
        <c:numFmt formatCode="0%" sourceLinked="1"/>
        <c:tickLblPos val="nextTo"/>
        <c:crossAx val="113362048"/>
        <c:crosses val="autoZero"/>
        <c:crossBetween val="between"/>
      </c:valAx>
    </c:plotArea>
    <c:legend>
      <c:legendPos val="t"/>
      <c:layout/>
    </c:legend>
    <c:plotVisOnly val="1"/>
    <c:dispBlanksAs val="gap"/>
  </c:chart>
  <c:txPr>
    <a:bodyPr/>
    <a:lstStyle/>
    <a:p>
      <a:pPr>
        <a:defRPr b="1">
          <a:solidFill>
            <a:schemeClr val="tx2">
              <a:lumMod val="50000"/>
            </a:schemeClr>
          </a:solidFill>
        </a:defRPr>
      </a:pPr>
      <a:endParaRPr lang="el-GR"/>
    </a:p>
  </c:tx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l-GR"/>
  <c:chart>
    <c:autoTitleDeleted val="1"/>
    <c:view3D>
      <c:rAngAx val="1"/>
    </c:view3D>
    <c:plotArea>
      <c:layout/>
      <c:bar3DChart>
        <c:barDir val="bar"/>
        <c:grouping val="percentStacked"/>
        <c:ser>
          <c:idx val="0"/>
          <c:order val="0"/>
          <c:tx>
            <c:strRef>
              <c:f>Sheet1!$B$79</c:f>
              <c:strCache>
                <c:ptCount val="1"/>
                <c:pt idx="0">
                  <c:v>ΘΕΤΙΚΗ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Sheet1!$A$80:$A$88</c:f>
              <c:strCache>
                <c:ptCount val="9"/>
                <c:pt idx="0">
                  <c:v>Τομπουλίδης Βασίλης</c:v>
                </c:pt>
                <c:pt idx="1">
                  <c:v>Kέκη Μαρία</c:v>
                </c:pt>
                <c:pt idx="2">
                  <c:v>Τσαβλής Δρόσος</c:v>
                </c:pt>
                <c:pt idx="3">
                  <c:v>Τζακόπουλος Σάκης</c:v>
                </c:pt>
                <c:pt idx="4">
                  <c:v>Σακισλόγλου Άκης</c:v>
                </c:pt>
                <c:pt idx="5">
                  <c:v>Πέγκας Σπύρος</c:v>
                </c:pt>
                <c:pt idx="6">
                  <c:v>Αγγελούδης Στέλιος</c:v>
                </c:pt>
                <c:pt idx="7">
                  <c:v>Ορφανός Γιώργος</c:v>
                </c:pt>
                <c:pt idx="8">
                  <c:v>Ζέρβας Κώστας</c:v>
                </c:pt>
              </c:strCache>
            </c:strRef>
          </c:cat>
          <c:val>
            <c:numRef>
              <c:f>Sheet1!$B$80:$B$88</c:f>
              <c:numCache>
                <c:formatCode>0.0</c:formatCode>
                <c:ptCount val="9"/>
                <c:pt idx="0">
                  <c:v>1.972363896665003</c:v>
                </c:pt>
                <c:pt idx="1">
                  <c:v>2.2650867303242932</c:v>
                </c:pt>
                <c:pt idx="2">
                  <c:v>4.0431542483158793</c:v>
                </c:pt>
                <c:pt idx="3">
                  <c:v>3.3797343763980998</c:v>
                </c:pt>
                <c:pt idx="4">
                  <c:v>2.8735411793278849</c:v>
                </c:pt>
                <c:pt idx="5">
                  <c:v>6.0934923495800826</c:v>
                </c:pt>
                <c:pt idx="6">
                  <c:v>5.5527859799823558</c:v>
                </c:pt>
                <c:pt idx="7">
                  <c:v>13.405171862816529</c:v>
                </c:pt>
                <c:pt idx="8">
                  <c:v>18.418529738850317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E979-4EB9-89B0-C7479CA9085D}"/>
            </c:ext>
          </c:extLst>
        </c:ser>
        <c:ser>
          <c:idx val="1"/>
          <c:order val="1"/>
          <c:tx>
            <c:strRef>
              <c:f>Sheet1!$C$79</c:f>
              <c:strCache>
                <c:ptCount val="1"/>
                <c:pt idx="0">
                  <c:v>ΜΑΛΛΟΝ ΘΕΤΙΚΗ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Sheet1!$A$80:$A$88</c:f>
              <c:strCache>
                <c:ptCount val="9"/>
                <c:pt idx="0">
                  <c:v>Τομπουλίδης Βασίλης</c:v>
                </c:pt>
                <c:pt idx="1">
                  <c:v>Kέκη Μαρία</c:v>
                </c:pt>
                <c:pt idx="2">
                  <c:v>Τσαβλής Δρόσος</c:v>
                </c:pt>
                <c:pt idx="3">
                  <c:v>Τζακόπουλος Σάκης</c:v>
                </c:pt>
                <c:pt idx="4">
                  <c:v>Σακισλόγλου Άκης</c:v>
                </c:pt>
                <c:pt idx="5">
                  <c:v>Πέγκας Σπύρος</c:v>
                </c:pt>
                <c:pt idx="6">
                  <c:v>Αγγελούδης Στέλιος</c:v>
                </c:pt>
                <c:pt idx="7">
                  <c:v>Ορφανός Γιώργος</c:v>
                </c:pt>
                <c:pt idx="8">
                  <c:v>Ζέρβας Κώστας</c:v>
                </c:pt>
              </c:strCache>
            </c:strRef>
          </c:cat>
          <c:val>
            <c:numRef>
              <c:f>Sheet1!$C$80:$C$88</c:f>
              <c:numCache>
                <c:formatCode>0.0</c:formatCode>
                <c:ptCount val="9"/>
                <c:pt idx="0">
                  <c:v>6.7914253940253797</c:v>
                </c:pt>
                <c:pt idx="1">
                  <c:v>6.750520893252026</c:v>
                </c:pt>
                <c:pt idx="2">
                  <c:v>6.6226943283353048</c:v>
                </c:pt>
                <c:pt idx="3">
                  <c:v>7.2988968567447605</c:v>
                </c:pt>
                <c:pt idx="4">
                  <c:v>8.1016476844217671</c:v>
                </c:pt>
                <c:pt idx="5">
                  <c:v>9.8285845764466693</c:v>
                </c:pt>
                <c:pt idx="6">
                  <c:v>12.163975917475161</c:v>
                </c:pt>
                <c:pt idx="7">
                  <c:v>19.761986936125066</c:v>
                </c:pt>
                <c:pt idx="8">
                  <c:v>20.182536334701073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E979-4EB9-89B0-C7479CA9085D}"/>
            </c:ext>
          </c:extLst>
        </c:ser>
        <c:ser>
          <c:idx val="2"/>
          <c:order val="2"/>
          <c:tx>
            <c:strRef>
              <c:f>Sheet1!$D$79</c:f>
              <c:strCache>
                <c:ptCount val="1"/>
                <c:pt idx="0">
                  <c:v>ΜΑΛΛΟΝ ΑΡΝΗΤΙΚΗ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Sheet1!$A$80:$A$88</c:f>
              <c:strCache>
                <c:ptCount val="9"/>
                <c:pt idx="0">
                  <c:v>Τομπουλίδης Βασίλης</c:v>
                </c:pt>
                <c:pt idx="1">
                  <c:v>Kέκη Μαρία</c:v>
                </c:pt>
                <c:pt idx="2">
                  <c:v>Τσαβλής Δρόσος</c:v>
                </c:pt>
                <c:pt idx="3">
                  <c:v>Τζακόπουλος Σάκης</c:v>
                </c:pt>
                <c:pt idx="4">
                  <c:v>Σακισλόγλου Άκης</c:v>
                </c:pt>
                <c:pt idx="5">
                  <c:v>Πέγκας Σπύρος</c:v>
                </c:pt>
                <c:pt idx="6">
                  <c:v>Αγγελούδης Στέλιος</c:v>
                </c:pt>
                <c:pt idx="7">
                  <c:v>Ορφανός Γιώργος</c:v>
                </c:pt>
                <c:pt idx="8">
                  <c:v>Ζέρβας Κώστας</c:v>
                </c:pt>
              </c:strCache>
            </c:strRef>
          </c:cat>
          <c:val>
            <c:numRef>
              <c:f>Sheet1!$D$80:$D$88</c:f>
              <c:numCache>
                <c:formatCode>0.0</c:formatCode>
                <c:ptCount val="9"/>
                <c:pt idx="0">
                  <c:v>5.0619319707021448</c:v>
                </c:pt>
                <c:pt idx="1">
                  <c:v>4.448364459101886</c:v>
                </c:pt>
                <c:pt idx="2">
                  <c:v>4.918766217995417</c:v>
                </c:pt>
                <c:pt idx="3">
                  <c:v>6.0653705052984046</c:v>
                </c:pt>
                <c:pt idx="4">
                  <c:v>5.4760900410323234</c:v>
                </c:pt>
                <c:pt idx="5">
                  <c:v>6.0001789571908786</c:v>
                </c:pt>
                <c:pt idx="6">
                  <c:v>6.604798609246969</c:v>
                </c:pt>
                <c:pt idx="7">
                  <c:v>12.656108192404547</c:v>
                </c:pt>
                <c:pt idx="8">
                  <c:v>19.770934795669234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E979-4EB9-89B0-C7479CA9085D}"/>
            </c:ext>
          </c:extLst>
        </c:ser>
        <c:ser>
          <c:idx val="3"/>
          <c:order val="3"/>
          <c:tx>
            <c:strRef>
              <c:f>Sheet1!$E$79</c:f>
              <c:strCache>
                <c:ptCount val="1"/>
                <c:pt idx="0">
                  <c:v>ΑΡΝΗΤΙΚΗ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Sheet1!$A$80:$A$88</c:f>
              <c:strCache>
                <c:ptCount val="9"/>
                <c:pt idx="0">
                  <c:v>Τομπουλίδης Βασίλης</c:v>
                </c:pt>
                <c:pt idx="1">
                  <c:v>Kέκη Μαρία</c:v>
                </c:pt>
                <c:pt idx="2">
                  <c:v>Τσαβλής Δρόσος</c:v>
                </c:pt>
                <c:pt idx="3">
                  <c:v>Τζακόπουλος Σάκης</c:v>
                </c:pt>
                <c:pt idx="4">
                  <c:v>Σακισλόγλου Άκης</c:v>
                </c:pt>
                <c:pt idx="5">
                  <c:v>Πέγκας Σπύρος</c:v>
                </c:pt>
                <c:pt idx="6">
                  <c:v>Αγγελούδης Στέλιος</c:v>
                </c:pt>
                <c:pt idx="7">
                  <c:v>Ορφανός Γιώργος</c:v>
                </c:pt>
                <c:pt idx="8">
                  <c:v>Ζέρβας Κώστας</c:v>
                </c:pt>
              </c:strCache>
            </c:strRef>
          </c:cat>
          <c:val>
            <c:numRef>
              <c:f>Sheet1!$E$80:$E$88</c:f>
              <c:numCache>
                <c:formatCode>0.0</c:formatCode>
                <c:ptCount val="9"/>
                <c:pt idx="0">
                  <c:v>3.0563331671587961</c:v>
                </c:pt>
                <c:pt idx="1">
                  <c:v>3.285142718359725</c:v>
                </c:pt>
                <c:pt idx="2">
                  <c:v>3.3004819061497321</c:v>
                </c:pt>
                <c:pt idx="3">
                  <c:v>4.1287980468100827</c:v>
                </c:pt>
                <c:pt idx="4">
                  <c:v>3.9933018879983599</c:v>
                </c:pt>
                <c:pt idx="5">
                  <c:v>4.7922179187278644</c:v>
                </c:pt>
                <c:pt idx="6">
                  <c:v>3.5152305352098248</c:v>
                </c:pt>
                <c:pt idx="7">
                  <c:v>18.105354654804369</c:v>
                </c:pt>
                <c:pt idx="8">
                  <c:v>33.558308087586781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E979-4EB9-89B0-C7479CA9085D}"/>
            </c:ext>
          </c:extLst>
        </c:ser>
        <c:ser>
          <c:idx val="4"/>
          <c:order val="4"/>
          <c:tx>
            <c:strRef>
              <c:f>Sheet1!$F$79</c:f>
              <c:strCache>
                <c:ptCount val="1"/>
                <c:pt idx="0">
                  <c:v>Δεν τον/την γνωρίζω καθόλου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Sheet1!$A$80:$A$88</c:f>
              <c:strCache>
                <c:ptCount val="9"/>
                <c:pt idx="0">
                  <c:v>Τομπουλίδης Βασίλης</c:v>
                </c:pt>
                <c:pt idx="1">
                  <c:v>Kέκη Μαρία</c:v>
                </c:pt>
                <c:pt idx="2">
                  <c:v>Τσαβλής Δρόσος</c:v>
                </c:pt>
                <c:pt idx="3">
                  <c:v>Τζακόπουλος Σάκης</c:v>
                </c:pt>
                <c:pt idx="4">
                  <c:v>Σακισλόγλου Άκης</c:v>
                </c:pt>
                <c:pt idx="5">
                  <c:v>Πέγκας Σπύρος</c:v>
                </c:pt>
                <c:pt idx="6">
                  <c:v>Αγγελούδης Στέλιος</c:v>
                </c:pt>
                <c:pt idx="7">
                  <c:v>Ορφανός Γιώργος</c:v>
                </c:pt>
                <c:pt idx="8">
                  <c:v>Ζέρβας Κώστας</c:v>
                </c:pt>
              </c:strCache>
            </c:strRef>
          </c:cat>
          <c:val>
            <c:numRef>
              <c:f>Sheet1!$F$80:$F$88</c:f>
              <c:numCache>
                <c:formatCode>0.0</c:formatCode>
                <c:ptCount val="9"/>
                <c:pt idx="0">
                  <c:v>66.528613976556642</c:v>
                </c:pt>
                <c:pt idx="1">
                  <c:v>69.53253825209957</c:v>
                </c:pt>
                <c:pt idx="2">
                  <c:v>66.428909255921582</c:v>
                </c:pt>
                <c:pt idx="3">
                  <c:v>62.987818128363472</c:v>
                </c:pt>
                <c:pt idx="4">
                  <c:v>63.752220986565469</c:v>
                </c:pt>
                <c:pt idx="5">
                  <c:v>58.787437205200021</c:v>
                </c:pt>
                <c:pt idx="6">
                  <c:v>54.124324117038036</c:v>
                </c:pt>
                <c:pt idx="7">
                  <c:v>16.193069243650218</c:v>
                </c:pt>
                <c:pt idx="8">
                  <c:v>1.9352941928391552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E979-4EB9-89B0-C7479CA9085D}"/>
            </c:ext>
          </c:extLst>
        </c:ser>
        <c:ser>
          <c:idx val="5"/>
          <c:order val="5"/>
          <c:tx>
            <c:strRef>
              <c:f>Sheet1!$G$79</c:f>
              <c:strCache>
                <c:ptCount val="1"/>
                <c:pt idx="0">
                  <c:v>Τον/την έχω ακουστά αλλά δεν έχω σαφή άποψη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Sheet1!$A$80:$A$88</c:f>
              <c:strCache>
                <c:ptCount val="9"/>
                <c:pt idx="0">
                  <c:v>Τομπουλίδης Βασίλης</c:v>
                </c:pt>
                <c:pt idx="1">
                  <c:v>Kέκη Μαρία</c:v>
                </c:pt>
                <c:pt idx="2">
                  <c:v>Τσαβλής Δρόσος</c:v>
                </c:pt>
                <c:pt idx="3">
                  <c:v>Τζακόπουλος Σάκης</c:v>
                </c:pt>
                <c:pt idx="4">
                  <c:v>Σακισλόγλου Άκης</c:v>
                </c:pt>
                <c:pt idx="5">
                  <c:v>Πέγκας Σπύρος</c:v>
                </c:pt>
                <c:pt idx="6">
                  <c:v>Αγγελούδης Στέλιος</c:v>
                </c:pt>
                <c:pt idx="7">
                  <c:v>Ορφανός Γιώργος</c:v>
                </c:pt>
                <c:pt idx="8">
                  <c:v>Ζέρβας Κώστας</c:v>
                </c:pt>
              </c:strCache>
            </c:strRef>
          </c:cat>
          <c:val>
            <c:numRef>
              <c:f>Sheet1!$G$80:$G$88</c:f>
              <c:numCache>
                <c:formatCode>0.0</c:formatCode>
                <c:ptCount val="9"/>
                <c:pt idx="0">
                  <c:v>9.4630006007848468</c:v>
                </c:pt>
                <c:pt idx="1">
                  <c:v>6.0308573327708874</c:v>
                </c:pt>
                <c:pt idx="2">
                  <c:v>7.398601577379802</c:v>
                </c:pt>
                <c:pt idx="3">
                  <c:v>9.4860093824698577</c:v>
                </c:pt>
                <c:pt idx="4">
                  <c:v>9.2316345182855795</c:v>
                </c:pt>
                <c:pt idx="5">
                  <c:v>8.2831614066035062</c:v>
                </c:pt>
                <c:pt idx="6">
                  <c:v>11.675678439493289</c:v>
                </c:pt>
                <c:pt idx="7">
                  <c:v>13.100944638314733</c:v>
                </c:pt>
                <c:pt idx="8">
                  <c:v>1.9557464432258309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E979-4EB9-89B0-C7479CA9085D}"/>
            </c:ext>
          </c:extLst>
        </c:ser>
        <c:ser>
          <c:idx val="6"/>
          <c:order val="6"/>
          <c:tx>
            <c:strRef>
              <c:f>Sheet1!$H$79</c:f>
              <c:strCache>
                <c:ptCount val="1"/>
                <c:pt idx="0">
                  <c:v>ΔΓ/ΔΑ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Sheet1!$A$80:$A$88</c:f>
              <c:strCache>
                <c:ptCount val="9"/>
                <c:pt idx="0">
                  <c:v>Τομπουλίδης Βασίλης</c:v>
                </c:pt>
                <c:pt idx="1">
                  <c:v>Kέκη Μαρία</c:v>
                </c:pt>
                <c:pt idx="2">
                  <c:v>Τσαβλής Δρόσος</c:v>
                </c:pt>
                <c:pt idx="3">
                  <c:v>Τζακόπουλος Σάκης</c:v>
                </c:pt>
                <c:pt idx="4">
                  <c:v>Σακισλόγλου Άκης</c:v>
                </c:pt>
                <c:pt idx="5">
                  <c:v>Πέγκας Σπύρος</c:v>
                </c:pt>
                <c:pt idx="6">
                  <c:v>Αγγελούδης Στέλιος</c:v>
                </c:pt>
                <c:pt idx="7">
                  <c:v>Ορφανός Γιώργος</c:v>
                </c:pt>
                <c:pt idx="8">
                  <c:v>Ζέρβας Κώστας</c:v>
                </c:pt>
              </c:strCache>
            </c:strRef>
          </c:cat>
          <c:val>
            <c:numRef>
              <c:f>Sheet1!$H$80:$H$88</c:f>
              <c:numCache>
                <c:formatCode>0.0</c:formatCode>
                <c:ptCount val="9"/>
                <c:pt idx="0">
                  <c:v>7.126330994107188</c:v>
                </c:pt>
                <c:pt idx="1">
                  <c:v>7.6874896140915885</c:v>
                </c:pt>
                <c:pt idx="2">
                  <c:v>7.2873924659022551</c:v>
                </c:pt>
                <c:pt idx="3">
                  <c:v>6.6533727039153199</c:v>
                </c:pt>
                <c:pt idx="4">
                  <c:v>6.5715637023686204</c:v>
                </c:pt>
                <c:pt idx="5">
                  <c:v>6.2149275862509672</c:v>
                </c:pt>
                <c:pt idx="6">
                  <c:v>6.3632064015543692</c:v>
                </c:pt>
                <c:pt idx="7">
                  <c:v>6.7773644718845469</c:v>
                </c:pt>
                <c:pt idx="8">
                  <c:v>4.1786504071276092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E979-4EB9-89B0-C7479CA9085D}"/>
            </c:ext>
          </c:extLst>
        </c:ser>
        <c:dLbls>
          <c:showVal val="1"/>
        </c:dLbls>
        <c:gapWidth val="95"/>
        <c:gapDepth val="95"/>
        <c:shape val="box"/>
        <c:axId val="113458176"/>
        <c:axId val="113472256"/>
        <c:axId val="0"/>
      </c:bar3DChart>
      <c:catAx>
        <c:axId val="113458176"/>
        <c:scaling>
          <c:orientation val="minMax"/>
        </c:scaling>
        <c:axPos val="l"/>
        <c:numFmt formatCode="General" sourceLinked="0"/>
        <c:majorTickMark val="none"/>
        <c:tickLblPos val="nextTo"/>
        <c:crossAx val="113472256"/>
        <c:crosses val="autoZero"/>
        <c:auto val="1"/>
        <c:lblAlgn val="ctr"/>
        <c:lblOffset val="100"/>
      </c:catAx>
      <c:valAx>
        <c:axId val="113472256"/>
        <c:scaling>
          <c:orientation val="minMax"/>
        </c:scaling>
        <c:delete val="1"/>
        <c:axPos val="b"/>
        <c:numFmt formatCode="0%" sourceLinked="1"/>
        <c:tickLblPos val="nextTo"/>
        <c:crossAx val="113458176"/>
        <c:crosses val="autoZero"/>
        <c:crossBetween val="between"/>
      </c:valAx>
    </c:plotArea>
    <c:legend>
      <c:legendPos val="t"/>
      <c:layout/>
    </c:legend>
    <c:plotVisOnly val="1"/>
    <c:dispBlanksAs val="gap"/>
  </c:chart>
  <c:txPr>
    <a:bodyPr/>
    <a:lstStyle/>
    <a:p>
      <a:pPr>
        <a:defRPr b="1">
          <a:solidFill>
            <a:schemeClr val="tx2">
              <a:lumMod val="50000"/>
            </a:schemeClr>
          </a:solidFill>
        </a:defRPr>
      </a:pPr>
      <a:endParaRPr lang="el-GR"/>
    </a:p>
  </c:txPr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l-GR"/>
  <c:chart>
    <c:view3D>
      <c:rAngAx val="1"/>
    </c:view3D>
    <c:plotArea>
      <c:layout/>
      <c:bar3DChart>
        <c:barDir val="bar"/>
        <c:grouping val="clustered"/>
        <c:ser>
          <c:idx val="0"/>
          <c:order val="0"/>
          <c:spPr>
            <a:solidFill>
              <a:schemeClr val="accent2"/>
            </a:solidFill>
          </c:spPr>
          <c:dLbls>
            <c:spPr>
              <a:solidFill>
                <a:schemeClr val="bg1"/>
              </a:solidFill>
              <a:ln>
                <a:noFill/>
              </a:ln>
              <a:effectLst/>
            </c:sp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Sheet1!$A$97:$A$106</c:f>
              <c:strCache>
                <c:ptCount val="10"/>
                <c:pt idx="0">
                  <c:v>(ΔΓ/ΔΑ)</c:v>
                </c:pt>
                <c:pt idx="1">
                  <c:v>Να είναι γνωστό πολιτικό πρόσωπο</c:v>
                </c:pt>
                <c:pt idx="2">
                  <c:v>Η στήριξη από κόμμα</c:v>
                </c:pt>
                <c:pt idx="3">
                  <c:v>Να είναι ηλικιακά νέος</c:v>
                </c:pt>
                <c:pt idx="4">
                  <c:v>Να έχει διακριθεί στον τομέα εργασίας του</c:v>
                </c:pt>
                <c:pt idx="5">
                  <c:v>Η αυτοδιοικητική εμπειρία</c:v>
                </c:pt>
                <c:pt idx="6">
                  <c:v>Να είναι κοντά στους δημότες/ Να ακούει</c:v>
                </c:pt>
                <c:pt idx="7">
                  <c:v>Η γνώση των προβλημάτων του Δήμου</c:v>
                </c:pt>
                <c:pt idx="8">
                  <c:v>Να είναι αποτελεσματικός</c:v>
                </c:pt>
                <c:pt idx="9">
                  <c:v>Να έχει σχέδιο, πρόγραμμα για μια καλύτερη προοπτική της πόλης</c:v>
                </c:pt>
              </c:strCache>
            </c:strRef>
          </c:cat>
          <c:val>
            <c:numRef>
              <c:f>Sheet1!$C$97:$C$106</c:f>
              <c:numCache>
                <c:formatCode>0.0</c:formatCode>
                <c:ptCount val="10"/>
                <c:pt idx="0">
                  <c:v>2.7367667548669852</c:v>
                </c:pt>
                <c:pt idx="1">
                  <c:v>1.1248737712671399</c:v>
                </c:pt>
                <c:pt idx="2">
                  <c:v>3.7977272436757676</c:v>
                </c:pt>
                <c:pt idx="3">
                  <c:v>5.9682223159616834</c:v>
                </c:pt>
                <c:pt idx="4">
                  <c:v>8.1796218890209502</c:v>
                </c:pt>
                <c:pt idx="5">
                  <c:v>8.3867009241860409</c:v>
                </c:pt>
                <c:pt idx="6">
                  <c:v>29.106108831537334</c:v>
                </c:pt>
                <c:pt idx="7">
                  <c:v>33.372959568457496</c:v>
                </c:pt>
                <c:pt idx="8">
                  <c:v>39.352686275261689</c:v>
                </c:pt>
                <c:pt idx="9">
                  <c:v>43.158083112832514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14FE-407F-BBD9-5DD4C7C50D8A}"/>
            </c:ext>
          </c:extLst>
        </c:ser>
        <c:dLbls/>
        <c:shape val="box"/>
        <c:axId val="113509888"/>
        <c:axId val="113511424"/>
        <c:axId val="0"/>
      </c:bar3DChart>
      <c:catAx>
        <c:axId val="113509888"/>
        <c:scaling>
          <c:orientation val="minMax"/>
        </c:scaling>
        <c:axPos val="l"/>
        <c:numFmt formatCode="General" sourceLinked="0"/>
        <c:tickLblPos val="nextTo"/>
        <c:crossAx val="113511424"/>
        <c:crosses val="autoZero"/>
        <c:auto val="1"/>
        <c:lblAlgn val="ctr"/>
        <c:lblOffset val="100"/>
      </c:catAx>
      <c:valAx>
        <c:axId val="113511424"/>
        <c:scaling>
          <c:orientation val="minMax"/>
        </c:scaling>
        <c:axPos val="b"/>
        <c:numFmt formatCode="0.0" sourceLinked="1"/>
        <c:tickLblPos val="nextTo"/>
        <c:crossAx val="113509888"/>
        <c:crosses val="autoZero"/>
        <c:crossBetween val="between"/>
      </c:valAx>
    </c:plotArea>
    <c:plotVisOnly val="1"/>
    <c:dispBlanksAs val="gap"/>
  </c:chart>
  <c:txPr>
    <a:bodyPr/>
    <a:lstStyle/>
    <a:p>
      <a:pPr>
        <a:defRPr b="1">
          <a:solidFill>
            <a:schemeClr val="tx2">
              <a:lumMod val="50000"/>
            </a:schemeClr>
          </a:solidFill>
        </a:defRPr>
      </a:pPr>
      <a:endParaRPr lang="el-GR"/>
    </a:p>
  </c:txPr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l-GR"/>
  <c:chart>
    <c:autoTitleDeleted val="1"/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chemeClr val="accent2"/>
            </a:solidFill>
          </c:spPr>
          <c:dLbls>
            <c:spPr>
              <a:solidFill>
                <a:schemeClr val="bg1"/>
              </a:solidFill>
              <a:ln>
                <a:noFill/>
              </a:ln>
              <a:effectLst/>
            </c:sp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Sheet1!$B$111:$B$121</c:f>
              <c:strCache>
                <c:ptCount val="11"/>
                <c:pt idx="0">
                  <c:v>Αγγελούδης Στέλιος</c:v>
                </c:pt>
                <c:pt idx="1">
                  <c:v>Ζέρβας Κώστας</c:v>
                </c:pt>
                <c:pt idx="2">
                  <c:v>Ορφανός Γιώργος</c:v>
                </c:pt>
                <c:pt idx="3">
                  <c:v>Kέκη Μαρία</c:v>
                </c:pt>
                <c:pt idx="4">
                  <c:v>Πέγκας Σπύρος</c:v>
                </c:pt>
                <c:pt idx="5">
                  <c:v>Σακισλόγλου Άκης</c:v>
                </c:pt>
                <c:pt idx="6">
                  <c:v>Τζακόπουλος Σάκης</c:v>
                </c:pt>
                <c:pt idx="7">
                  <c:v>Τομπουλίδης Βασίλης</c:v>
                </c:pt>
                <c:pt idx="8">
                  <c:v>Τσαβλής Δρόσος</c:v>
                </c:pt>
                <c:pt idx="9">
                  <c:v>Κανένας</c:v>
                </c:pt>
                <c:pt idx="10">
                  <c:v>ΔΓ/ΔΑ</c:v>
                </c:pt>
              </c:strCache>
            </c:strRef>
          </c:cat>
          <c:val>
            <c:numRef>
              <c:f>Sheet1!$E$111:$E$121</c:f>
              <c:numCache>
                <c:formatCode>0.0</c:formatCode>
                <c:ptCount val="11"/>
                <c:pt idx="0">
                  <c:v>12.1</c:v>
                </c:pt>
                <c:pt idx="1">
                  <c:v>16.47428768646699</c:v>
                </c:pt>
                <c:pt idx="2">
                  <c:v>8.8660505426237641</c:v>
                </c:pt>
                <c:pt idx="3">
                  <c:v>2.5335225166494086</c:v>
                </c:pt>
                <c:pt idx="4">
                  <c:v>4.1722590788817717</c:v>
                </c:pt>
                <c:pt idx="5">
                  <c:v>1.8228068157124404</c:v>
                </c:pt>
                <c:pt idx="6">
                  <c:v>1.9046158172591419</c:v>
                </c:pt>
                <c:pt idx="7">
                  <c:v>1.4802316217356284</c:v>
                </c:pt>
                <c:pt idx="8">
                  <c:v>8.6</c:v>
                </c:pt>
                <c:pt idx="9">
                  <c:v>12.638212473316196</c:v>
                </c:pt>
                <c:pt idx="10">
                  <c:v>29.4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FE65-44C4-8BCC-8F2F0C3D9FE6}"/>
            </c:ext>
          </c:extLst>
        </c:ser>
        <c:dLbls>
          <c:showVal val="1"/>
        </c:dLbls>
        <c:shape val="box"/>
        <c:axId val="113552768"/>
        <c:axId val="113558656"/>
        <c:axId val="0"/>
      </c:bar3DChart>
      <c:catAx>
        <c:axId val="113552768"/>
        <c:scaling>
          <c:orientation val="minMax"/>
        </c:scaling>
        <c:axPos val="b"/>
        <c:numFmt formatCode="General" sourceLinked="0"/>
        <c:majorTickMark val="none"/>
        <c:tickLblPos val="nextTo"/>
        <c:crossAx val="113558656"/>
        <c:crosses val="autoZero"/>
        <c:auto val="1"/>
        <c:lblAlgn val="ctr"/>
        <c:lblOffset val="100"/>
      </c:catAx>
      <c:valAx>
        <c:axId val="113558656"/>
        <c:scaling>
          <c:orientation val="minMax"/>
        </c:scaling>
        <c:delete val="1"/>
        <c:axPos val="l"/>
        <c:numFmt formatCode="0.0" sourceLinked="1"/>
        <c:tickLblPos val="nextTo"/>
        <c:crossAx val="113552768"/>
        <c:crosses val="autoZero"/>
        <c:crossBetween val="between"/>
      </c:valAx>
    </c:plotArea>
    <c:plotVisOnly val="1"/>
    <c:dispBlanksAs val="gap"/>
  </c:chart>
  <c:txPr>
    <a:bodyPr/>
    <a:lstStyle/>
    <a:p>
      <a:pPr>
        <a:defRPr b="1">
          <a:solidFill>
            <a:schemeClr val="tx2">
              <a:lumMod val="50000"/>
            </a:schemeClr>
          </a:solidFill>
        </a:defRPr>
      </a:pPr>
      <a:endParaRPr lang="el-GR"/>
    </a:p>
  </c:txPr>
  <c:externalData r:id="rId1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4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450623-DBE4-471C-B59A-721A87247058}" type="datetimeFigureOut">
              <a:rPr lang="en-US" smtClean="0"/>
              <a:pPr/>
              <a:t>6/22/2023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62FD9B-6FF8-497C-8F36-FA5359E0BCC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391815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2006" y="2522491"/>
            <a:ext cx="9202738" cy="174055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24016" y="4601369"/>
            <a:ext cx="7578725" cy="2075127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40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8179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6227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1636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7045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2454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7863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3272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52EE3-C1F9-4E04-98AE-3A0BA72F0934}" type="datetimeFigureOut">
              <a:rPr lang="en-US" smtClean="0"/>
              <a:pPr/>
              <a:t>6/22/2023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C4956-8C58-4149-9775-70BB5168A12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440964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52EE3-C1F9-4E04-98AE-3A0BA72F0934}" type="datetimeFigureOut">
              <a:rPr lang="en-US" smtClean="0"/>
              <a:pPr/>
              <a:t>6/22/2023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C4956-8C58-4149-9775-70BB5168A12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027614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41" y="385329"/>
            <a:ext cx="2883374" cy="820276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40959" y="385329"/>
            <a:ext cx="8473436" cy="820276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52EE3-C1F9-4E04-98AE-3A0BA72F0934}" type="datetimeFigureOut">
              <a:rPr lang="en-US" smtClean="0"/>
              <a:pPr/>
              <a:t>6/22/2023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C4956-8C58-4149-9775-70BB5168A12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520463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2006" y="2522491"/>
            <a:ext cx="9202738" cy="174055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24016" y="4601369"/>
            <a:ext cx="7578725" cy="2075127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40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8179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6227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1636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7045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2454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7863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3272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52EE3-C1F9-4E04-98AE-3A0BA72F0934}" type="datetimeFigureOut">
              <a:rPr lang="en-US" smtClean="0"/>
              <a:pPr/>
              <a:t>6/22/2023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C4956-8C58-4149-9775-70BB5168A12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8393534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52EE3-C1F9-4E04-98AE-3A0BA72F0934}" type="datetimeFigureOut">
              <a:rPr lang="en-US" smtClean="0"/>
              <a:pPr/>
              <a:t>6/22/2023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C4956-8C58-4149-9775-70BB5168A12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001383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5238" y="5217901"/>
            <a:ext cx="9202738" cy="1612735"/>
          </a:xfrm>
        </p:spPr>
        <p:txBody>
          <a:bodyPr anchor="t"/>
          <a:lstStyle>
            <a:lvl1pPr algn="l">
              <a:defRPr sz="4700" b="1" cap="all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5238" y="3441638"/>
            <a:ext cx="9202738" cy="1776263"/>
          </a:xfrm>
        </p:spPr>
        <p:txBody>
          <a:bodyPr anchor="b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54090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1081799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3pPr>
            <a:lvl4pPr marL="1622702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4pPr>
            <a:lvl5pPr marL="2163601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5pPr>
            <a:lvl6pPr marL="2704502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6pPr>
            <a:lvl7pPr marL="3245404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7pPr>
            <a:lvl8pPr marL="3786305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8pPr>
            <a:lvl9pPr marL="4327204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52EE3-C1F9-4E04-98AE-3A0BA72F0934}" type="datetimeFigureOut">
              <a:rPr lang="en-US" smtClean="0"/>
              <a:pPr/>
              <a:t>6/22/2023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C4956-8C58-4149-9775-70BB5168A12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0255790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40961" y="2244298"/>
            <a:ext cx="5678404" cy="6343800"/>
          </a:xfrm>
        </p:spPr>
        <p:txBody>
          <a:bodyPr/>
          <a:lstStyle>
            <a:lvl1pPr>
              <a:defRPr sz="3300"/>
            </a:lvl1pPr>
            <a:lvl2pPr>
              <a:defRPr sz="2800"/>
            </a:lvl2pPr>
            <a:lvl3pPr>
              <a:defRPr sz="24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99809" y="2244298"/>
            <a:ext cx="5678405" cy="6343800"/>
          </a:xfrm>
        </p:spPr>
        <p:txBody>
          <a:bodyPr/>
          <a:lstStyle>
            <a:lvl1pPr>
              <a:defRPr sz="3300"/>
            </a:lvl1pPr>
            <a:lvl2pPr>
              <a:defRPr sz="2800"/>
            </a:lvl2pPr>
            <a:lvl3pPr>
              <a:defRPr sz="24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52EE3-C1F9-4E04-98AE-3A0BA72F0934}" type="datetimeFigureOut">
              <a:rPr lang="en-US" smtClean="0"/>
              <a:pPr/>
              <a:t>6/22/2023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C4956-8C58-4149-9775-70BB5168A12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7765864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341" y="325179"/>
            <a:ext cx="9744075" cy="1353344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337" y="1817617"/>
            <a:ext cx="4783695" cy="757496"/>
          </a:xfrm>
        </p:spPr>
        <p:txBody>
          <a:bodyPr anchor="b"/>
          <a:lstStyle>
            <a:lvl1pPr marL="0" indent="0">
              <a:buNone/>
              <a:defRPr sz="2800" b="1"/>
            </a:lvl1pPr>
            <a:lvl2pPr marL="540900" indent="0">
              <a:buNone/>
              <a:defRPr sz="2400" b="1"/>
            </a:lvl2pPr>
            <a:lvl3pPr marL="1081799" indent="0">
              <a:buNone/>
              <a:defRPr sz="2100" b="1"/>
            </a:lvl3pPr>
            <a:lvl4pPr marL="1622702" indent="0">
              <a:buNone/>
              <a:defRPr sz="1900" b="1"/>
            </a:lvl4pPr>
            <a:lvl5pPr marL="2163601" indent="0">
              <a:buNone/>
              <a:defRPr sz="1900" b="1"/>
            </a:lvl5pPr>
            <a:lvl6pPr marL="2704502" indent="0">
              <a:buNone/>
              <a:defRPr sz="1900" b="1"/>
            </a:lvl6pPr>
            <a:lvl7pPr marL="3245404" indent="0">
              <a:buNone/>
              <a:defRPr sz="1900" b="1"/>
            </a:lvl7pPr>
            <a:lvl8pPr marL="3786305" indent="0">
              <a:buNone/>
              <a:defRPr sz="1900" b="1"/>
            </a:lvl8pPr>
            <a:lvl9pPr marL="4327204" indent="0">
              <a:buNone/>
              <a:defRPr sz="19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337" y="2575115"/>
            <a:ext cx="4783695" cy="467843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99839" y="1817617"/>
            <a:ext cx="4785574" cy="757496"/>
          </a:xfrm>
        </p:spPr>
        <p:txBody>
          <a:bodyPr anchor="b"/>
          <a:lstStyle>
            <a:lvl1pPr marL="0" indent="0">
              <a:buNone/>
              <a:defRPr sz="2800" b="1"/>
            </a:lvl1pPr>
            <a:lvl2pPr marL="540900" indent="0">
              <a:buNone/>
              <a:defRPr sz="2400" b="1"/>
            </a:lvl2pPr>
            <a:lvl3pPr marL="1081799" indent="0">
              <a:buNone/>
              <a:defRPr sz="2100" b="1"/>
            </a:lvl3pPr>
            <a:lvl4pPr marL="1622702" indent="0">
              <a:buNone/>
              <a:defRPr sz="1900" b="1"/>
            </a:lvl4pPr>
            <a:lvl5pPr marL="2163601" indent="0">
              <a:buNone/>
              <a:defRPr sz="1900" b="1"/>
            </a:lvl5pPr>
            <a:lvl6pPr marL="2704502" indent="0">
              <a:buNone/>
              <a:defRPr sz="1900" b="1"/>
            </a:lvl6pPr>
            <a:lvl7pPr marL="3245404" indent="0">
              <a:buNone/>
              <a:defRPr sz="1900" b="1"/>
            </a:lvl7pPr>
            <a:lvl8pPr marL="3786305" indent="0">
              <a:buNone/>
              <a:defRPr sz="1900" b="1"/>
            </a:lvl8pPr>
            <a:lvl9pPr marL="4327204" indent="0">
              <a:buNone/>
              <a:defRPr sz="19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99839" y="2575115"/>
            <a:ext cx="4785574" cy="467843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52EE3-C1F9-4E04-98AE-3A0BA72F0934}" type="datetimeFigureOut">
              <a:rPr lang="en-US" smtClean="0"/>
              <a:pPr/>
              <a:t>6/22/2023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C4956-8C58-4149-9775-70BB5168A12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937506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52EE3-C1F9-4E04-98AE-3A0BA72F0934}" type="datetimeFigureOut">
              <a:rPr lang="en-US" smtClean="0"/>
              <a:pPr/>
              <a:t>6/22/2023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C4956-8C58-4149-9775-70BB5168A12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4352760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52EE3-C1F9-4E04-98AE-3A0BA72F0934}" type="datetimeFigureOut">
              <a:rPr lang="en-US" smtClean="0"/>
              <a:pPr/>
              <a:t>6/22/2023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C4956-8C58-4149-9775-70BB5168A12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802148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338" y="323299"/>
            <a:ext cx="3561926" cy="1375900"/>
          </a:xfrm>
        </p:spPr>
        <p:txBody>
          <a:bodyPr anchor="b"/>
          <a:lstStyle>
            <a:lvl1pPr algn="l">
              <a:defRPr sz="2400" b="1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32959" y="323308"/>
            <a:ext cx="6052454" cy="6930249"/>
          </a:xfrm>
        </p:spPr>
        <p:txBody>
          <a:bodyPr/>
          <a:lstStyle>
            <a:lvl1pPr>
              <a:defRPr sz="3800"/>
            </a:lvl1pPr>
            <a:lvl2pPr>
              <a:defRPr sz="3300"/>
            </a:lvl2pPr>
            <a:lvl3pPr>
              <a:defRPr sz="28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1338" y="1699207"/>
            <a:ext cx="3561926" cy="5554349"/>
          </a:xfrm>
        </p:spPr>
        <p:txBody>
          <a:bodyPr/>
          <a:lstStyle>
            <a:lvl1pPr marL="0" indent="0">
              <a:buNone/>
              <a:defRPr sz="1700"/>
            </a:lvl1pPr>
            <a:lvl2pPr marL="540900" indent="0">
              <a:buNone/>
              <a:defRPr sz="1400"/>
            </a:lvl2pPr>
            <a:lvl3pPr marL="1081799" indent="0">
              <a:buNone/>
              <a:defRPr sz="1200"/>
            </a:lvl3pPr>
            <a:lvl4pPr marL="1622702" indent="0">
              <a:buNone/>
              <a:defRPr sz="1100"/>
            </a:lvl4pPr>
            <a:lvl5pPr marL="2163601" indent="0">
              <a:buNone/>
              <a:defRPr sz="1100"/>
            </a:lvl5pPr>
            <a:lvl6pPr marL="2704502" indent="0">
              <a:buNone/>
              <a:defRPr sz="1100"/>
            </a:lvl6pPr>
            <a:lvl7pPr marL="3245404" indent="0">
              <a:buNone/>
              <a:defRPr sz="1100"/>
            </a:lvl7pPr>
            <a:lvl8pPr marL="3786305" indent="0">
              <a:buNone/>
              <a:defRPr sz="1100"/>
            </a:lvl8pPr>
            <a:lvl9pPr marL="4327204" indent="0">
              <a:buNone/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52EE3-C1F9-4E04-98AE-3A0BA72F0934}" type="datetimeFigureOut">
              <a:rPr lang="en-US" smtClean="0"/>
              <a:pPr/>
              <a:t>6/22/2023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C4956-8C58-4149-9775-70BB5168A12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684877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52EE3-C1F9-4E04-98AE-3A0BA72F0934}" type="datetimeFigureOut">
              <a:rPr lang="en-US" smtClean="0"/>
              <a:pPr/>
              <a:t>6/22/2023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C4956-8C58-4149-9775-70BB5168A12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7295104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22119" y="5684044"/>
            <a:ext cx="6496050" cy="671034"/>
          </a:xfrm>
        </p:spPr>
        <p:txBody>
          <a:bodyPr anchor="b"/>
          <a:lstStyle>
            <a:lvl1pPr algn="l">
              <a:defRPr sz="2400" b="1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122119" y="725543"/>
            <a:ext cx="6496050" cy="4872038"/>
          </a:xfrm>
        </p:spPr>
        <p:txBody>
          <a:bodyPr/>
          <a:lstStyle>
            <a:lvl1pPr marL="0" indent="0">
              <a:buNone/>
              <a:defRPr sz="3800"/>
            </a:lvl1pPr>
            <a:lvl2pPr marL="540900" indent="0">
              <a:buNone/>
              <a:defRPr sz="3300"/>
            </a:lvl2pPr>
            <a:lvl3pPr marL="1081799" indent="0">
              <a:buNone/>
              <a:defRPr sz="2800"/>
            </a:lvl3pPr>
            <a:lvl4pPr marL="1622702" indent="0">
              <a:buNone/>
              <a:defRPr sz="2400"/>
            </a:lvl4pPr>
            <a:lvl5pPr marL="2163601" indent="0">
              <a:buNone/>
              <a:defRPr sz="2400"/>
            </a:lvl5pPr>
            <a:lvl6pPr marL="2704502" indent="0">
              <a:buNone/>
              <a:defRPr sz="2400"/>
            </a:lvl6pPr>
            <a:lvl7pPr marL="3245404" indent="0">
              <a:buNone/>
              <a:defRPr sz="2400"/>
            </a:lvl7pPr>
            <a:lvl8pPr marL="3786305" indent="0">
              <a:buNone/>
              <a:defRPr sz="2400"/>
            </a:lvl8pPr>
            <a:lvl9pPr marL="4327204" indent="0">
              <a:buNone/>
              <a:defRPr sz="2400"/>
            </a:lvl9pPr>
          </a:lstStyle>
          <a:p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22119" y="6355080"/>
            <a:ext cx="6496050" cy="952979"/>
          </a:xfrm>
        </p:spPr>
        <p:txBody>
          <a:bodyPr/>
          <a:lstStyle>
            <a:lvl1pPr marL="0" indent="0">
              <a:buNone/>
              <a:defRPr sz="1700"/>
            </a:lvl1pPr>
            <a:lvl2pPr marL="540900" indent="0">
              <a:buNone/>
              <a:defRPr sz="1400"/>
            </a:lvl2pPr>
            <a:lvl3pPr marL="1081799" indent="0">
              <a:buNone/>
              <a:defRPr sz="1200"/>
            </a:lvl3pPr>
            <a:lvl4pPr marL="1622702" indent="0">
              <a:buNone/>
              <a:defRPr sz="1100"/>
            </a:lvl4pPr>
            <a:lvl5pPr marL="2163601" indent="0">
              <a:buNone/>
              <a:defRPr sz="1100"/>
            </a:lvl5pPr>
            <a:lvl6pPr marL="2704502" indent="0">
              <a:buNone/>
              <a:defRPr sz="1100"/>
            </a:lvl6pPr>
            <a:lvl7pPr marL="3245404" indent="0">
              <a:buNone/>
              <a:defRPr sz="1100"/>
            </a:lvl7pPr>
            <a:lvl8pPr marL="3786305" indent="0">
              <a:buNone/>
              <a:defRPr sz="1100"/>
            </a:lvl8pPr>
            <a:lvl9pPr marL="4327204" indent="0">
              <a:buNone/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52EE3-C1F9-4E04-98AE-3A0BA72F0934}" type="datetimeFigureOut">
              <a:rPr lang="en-US" smtClean="0"/>
              <a:pPr/>
              <a:t>6/22/2023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C4956-8C58-4149-9775-70BB5168A12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3164595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52EE3-C1F9-4E04-98AE-3A0BA72F0934}" type="datetimeFigureOut">
              <a:rPr lang="en-US" smtClean="0"/>
              <a:pPr/>
              <a:t>6/22/2023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C4956-8C58-4149-9775-70BB5168A12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4828564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41" y="385329"/>
            <a:ext cx="2883374" cy="820276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40959" y="385329"/>
            <a:ext cx="8473436" cy="820276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52EE3-C1F9-4E04-98AE-3A0BA72F0934}" type="datetimeFigureOut">
              <a:rPr lang="en-US" smtClean="0"/>
              <a:pPr/>
              <a:t>6/22/2023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C4956-8C58-4149-9775-70BB5168A12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4178364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2007" y="2522484"/>
            <a:ext cx="9202738" cy="174055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24013" y="4601369"/>
            <a:ext cx="7578725" cy="2075127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059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119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2179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6239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0299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4359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84197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2479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6D00A-B865-405E-AE51-4C83ED671E74}" type="datetimeFigureOut">
              <a:rPr lang="en-US" smtClean="0"/>
              <a:pPr/>
              <a:t>6/22/2023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A07AA-7A5D-4778-A7E4-4A6E379E3C4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0015349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6D00A-B865-405E-AE51-4C83ED671E74}" type="datetimeFigureOut">
              <a:rPr lang="en-US" smtClean="0"/>
              <a:pPr/>
              <a:t>6/22/2023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A07AA-7A5D-4778-A7E4-4A6E379E3C4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8146469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5238" y="5217894"/>
            <a:ext cx="9202738" cy="1612735"/>
          </a:xfrm>
        </p:spPr>
        <p:txBody>
          <a:bodyPr anchor="t"/>
          <a:lstStyle>
            <a:lvl1pPr algn="l">
              <a:defRPr sz="3552" b="1" cap="all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5238" y="3441631"/>
            <a:ext cx="9202738" cy="1776263"/>
          </a:xfrm>
        </p:spPr>
        <p:txBody>
          <a:bodyPr anchor="b"/>
          <a:lstStyle>
            <a:lvl1pPr marL="0" indent="0">
              <a:buNone/>
              <a:defRPr sz="1776">
                <a:solidFill>
                  <a:schemeClr val="tx1">
                    <a:tint val="75000"/>
                  </a:schemeClr>
                </a:solidFill>
              </a:defRPr>
            </a:lvl1pPr>
            <a:lvl2pPr marL="405996" indent="0">
              <a:buNone/>
              <a:defRPr sz="1598">
                <a:solidFill>
                  <a:schemeClr val="tx1">
                    <a:tint val="75000"/>
                  </a:schemeClr>
                </a:solidFill>
              </a:defRPr>
            </a:lvl2pPr>
            <a:lvl3pPr marL="811993" indent="0">
              <a:buNone/>
              <a:defRPr sz="1421">
                <a:solidFill>
                  <a:schemeClr val="tx1">
                    <a:tint val="75000"/>
                  </a:schemeClr>
                </a:solidFill>
              </a:defRPr>
            </a:lvl3pPr>
            <a:lvl4pPr marL="1217988" indent="0">
              <a:buNone/>
              <a:defRPr sz="1243">
                <a:solidFill>
                  <a:schemeClr val="tx1">
                    <a:tint val="75000"/>
                  </a:schemeClr>
                </a:solidFill>
              </a:defRPr>
            </a:lvl4pPr>
            <a:lvl5pPr marL="1623985" indent="0">
              <a:buNone/>
              <a:defRPr sz="1243">
                <a:solidFill>
                  <a:schemeClr val="tx1">
                    <a:tint val="75000"/>
                  </a:schemeClr>
                </a:solidFill>
              </a:defRPr>
            </a:lvl5pPr>
            <a:lvl6pPr marL="2029981" indent="0">
              <a:buNone/>
              <a:defRPr sz="1243">
                <a:solidFill>
                  <a:schemeClr val="tx1">
                    <a:tint val="75000"/>
                  </a:schemeClr>
                </a:solidFill>
              </a:defRPr>
            </a:lvl6pPr>
            <a:lvl7pPr marL="2435978" indent="0">
              <a:buNone/>
              <a:defRPr sz="1243">
                <a:solidFill>
                  <a:schemeClr val="tx1">
                    <a:tint val="75000"/>
                  </a:schemeClr>
                </a:solidFill>
              </a:defRPr>
            </a:lvl7pPr>
            <a:lvl8pPr marL="2841974" indent="0">
              <a:buNone/>
              <a:defRPr sz="1243">
                <a:solidFill>
                  <a:schemeClr val="tx1">
                    <a:tint val="75000"/>
                  </a:schemeClr>
                </a:solidFill>
              </a:defRPr>
            </a:lvl8pPr>
            <a:lvl9pPr marL="3247969" indent="0">
              <a:buNone/>
              <a:defRPr sz="124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6D00A-B865-405E-AE51-4C83ED671E74}" type="datetimeFigureOut">
              <a:rPr lang="en-US" smtClean="0"/>
              <a:pPr/>
              <a:t>6/22/2023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A07AA-7A5D-4778-A7E4-4A6E379E3C4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1073444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1337" y="1894682"/>
            <a:ext cx="4781815" cy="5358866"/>
          </a:xfrm>
        </p:spPr>
        <p:txBody>
          <a:bodyPr/>
          <a:lstStyle>
            <a:lvl1pPr>
              <a:defRPr sz="2486"/>
            </a:lvl1pPr>
            <a:lvl2pPr>
              <a:defRPr sz="2131"/>
            </a:lvl2pPr>
            <a:lvl3pPr>
              <a:defRPr sz="1776"/>
            </a:lvl3pPr>
            <a:lvl4pPr>
              <a:defRPr sz="1598"/>
            </a:lvl4pPr>
            <a:lvl5pPr>
              <a:defRPr sz="1598"/>
            </a:lvl5pPr>
            <a:lvl6pPr>
              <a:defRPr sz="1598"/>
            </a:lvl6pPr>
            <a:lvl7pPr>
              <a:defRPr sz="1598"/>
            </a:lvl7pPr>
            <a:lvl8pPr>
              <a:defRPr sz="1598"/>
            </a:lvl8pPr>
            <a:lvl9pPr>
              <a:defRPr sz="1598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03599" y="1894682"/>
            <a:ext cx="4781815" cy="5358866"/>
          </a:xfrm>
        </p:spPr>
        <p:txBody>
          <a:bodyPr/>
          <a:lstStyle>
            <a:lvl1pPr>
              <a:defRPr sz="2486"/>
            </a:lvl1pPr>
            <a:lvl2pPr>
              <a:defRPr sz="2131"/>
            </a:lvl2pPr>
            <a:lvl3pPr>
              <a:defRPr sz="1776"/>
            </a:lvl3pPr>
            <a:lvl4pPr>
              <a:defRPr sz="1598"/>
            </a:lvl4pPr>
            <a:lvl5pPr>
              <a:defRPr sz="1598"/>
            </a:lvl5pPr>
            <a:lvl6pPr>
              <a:defRPr sz="1598"/>
            </a:lvl6pPr>
            <a:lvl7pPr>
              <a:defRPr sz="1598"/>
            </a:lvl7pPr>
            <a:lvl8pPr>
              <a:defRPr sz="1598"/>
            </a:lvl8pPr>
            <a:lvl9pPr>
              <a:defRPr sz="1598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6D00A-B865-405E-AE51-4C83ED671E74}" type="datetimeFigureOut">
              <a:rPr lang="en-US" smtClean="0"/>
              <a:pPr/>
              <a:t>6/22/2023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A07AA-7A5D-4778-A7E4-4A6E379E3C4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0680039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338" y="1817617"/>
            <a:ext cx="4783695" cy="757496"/>
          </a:xfrm>
        </p:spPr>
        <p:txBody>
          <a:bodyPr anchor="b"/>
          <a:lstStyle>
            <a:lvl1pPr marL="0" indent="0">
              <a:buNone/>
              <a:defRPr sz="2131" b="1"/>
            </a:lvl1pPr>
            <a:lvl2pPr marL="405996" indent="0">
              <a:buNone/>
              <a:defRPr sz="1776" b="1"/>
            </a:lvl2pPr>
            <a:lvl3pPr marL="811993" indent="0">
              <a:buNone/>
              <a:defRPr sz="1598" b="1"/>
            </a:lvl3pPr>
            <a:lvl4pPr marL="1217988" indent="0">
              <a:buNone/>
              <a:defRPr sz="1421" b="1"/>
            </a:lvl4pPr>
            <a:lvl5pPr marL="1623985" indent="0">
              <a:buNone/>
              <a:defRPr sz="1421" b="1"/>
            </a:lvl5pPr>
            <a:lvl6pPr marL="2029981" indent="0">
              <a:buNone/>
              <a:defRPr sz="1421" b="1"/>
            </a:lvl6pPr>
            <a:lvl7pPr marL="2435978" indent="0">
              <a:buNone/>
              <a:defRPr sz="1421" b="1"/>
            </a:lvl7pPr>
            <a:lvl8pPr marL="2841974" indent="0">
              <a:buNone/>
              <a:defRPr sz="1421" b="1"/>
            </a:lvl8pPr>
            <a:lvl9pPr marL="3247969" indent="0">
              <a:buNone/>
              <a:defRPr sz="1421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338" y="2575114"/>
            <a:ext cx="4783695" cy="4678435"/>
          </a:xfrm>
        </p:spPr>
        <p:txBody>
          <a:bodyPr/>
          <a:lstStyle>
            <a:lvl1pPr>
              <a:defRPr sz="2131"/>
            </a:lvl1pPr>
            <a:lvl2pPr>
              <a:defRPr sz="1776"/>
            </a:lvl2pPr>
            <a:lvl3pPr>
              <a:defRPr sz="1598"/>
            </a:lvl3pPr>
            <a:lvl4pPr>
              <a:defRPr sz="1421"/>
            </a:lvl4pPr>
            <a:lvl5pPr>
              <a:defRPr sz="1421"/>
            </a:lvl5pPr>
            <a:lvl6pPr>
              <a:defRPr sz="1421"/>
            </a:lvl6pPr>
            <a:lvl7pPr>
              <a:defRPr sz="1421"/>
            </a:lvl7pPr>
            <a:lvl8pPr>
              <a:defRPr sz="1421"/>
            </a:lvl8pPr>
            <a:lvl9pPr>
              <a:defRPr sz="1421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99839" y="1817617"/>
            <a:ext cx="4785574" cy="757496"/>
          </a:xfrm>
        </p:spPr>
        <p:txBody>
          <a:bodyPr anchor="b"/>
          <a:lstStyle>
            <a:lvl1pPr marL="0" indent="0">
              <a:buNone/>
              <a:defRPr sz="2131" b="1"/>
            </a:lvl1pPr>
            <a:lvl2pPr marL="405996" indent="0">
              <a:buNone/>
              <a:defRPr sz="1776" b="1"/>
            </a:lvl2pPr>
            <a:lvl3pPr marL="811993" indent="0">
              <a:buNone/>
              <a:defRPr sz="1598" b="1"/>
            </a:lvl3pPr>
            <a:lvl4pPr marL="1217988" indent="0">
              <a:buNone/>
              <a:defRPr sz="1421" b="1"/>
            </a:lvl4pPr>
            <a:lvl5pPr marL="1623985" indent="0">
              <a:buNone/>
              <a:defRPr sz="1421" b="1"/>
            </a:lvl5pPr>
            <a:lvl6pPr marL="2029981" indent="0">
              <a:buNone/>
              <a:defRPr sz="1421" b="1"/>
            </a:lvl6pPr>
            <a:lvl7pPr marL="2435978" indent="0">
              <a:buNone/>
              <a:defRPr sz="1421" b="1"/>
            </a:lvl7pPr>
            <a:lvl8pPr marL="2841974" indent="0">
              <a:buNone/>
              <a:defRPr sz="1421" b="1"/>
            </a:lvl8pPr>
            <a:lvl9pPr marL="3247969" indent="0">
              <a:buNone/>
              <a:defRPr sz="1421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99839" y="2575114"/>
            <a:ext cx="4785574" cy="4678435"/>
          </a:xfrm>
        </p:spPr>
        <p:txBody>
          <a:bodyPr/>
          <a:lstStyle>
            <a:lvl1pPr>
              <a:defRPr sz="2131"/>
            </a:lvl1pPr>
            <a:lvl2pPr>
              <a:defRPr sz="1776"/>
            </a:lvl2pPr>
            <a:lvl3pPr>
              <a:defRPr sz="1598"/>
            </a:lvl3pPr>
            <a:lvl4pPr>
              <a:defRPr sz="1421"/>
            </a:lvl4pPr>
            <a:lvl5pPr>
              <a:defRPr sz="1421"/>
            </a:lvl5pPr>
            <a:lvl6pPr>
              <a:defRPr sz="1421"/>
            </a:lvl6pPr>
            <a:lvl7pPr>
              <a:defRPr sz="1421"/>
            </a:lvl7pPr>
            <a:lvl8pPr>
              <a:defRPr sz="1421"/>
            </a:lvl8pPr>
            <a:lvl9pPr>
              <a:defRPr sz="1421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6D00A-B865-405E-AE51-4C83ED671E74}" type="datetimeFigureOut">
              <a:rPr lang="en-US" smtClean="0"/>
              <a:pPr/>
              <a:t>6/22/2023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A07AA-7A5D-4778-A7E4-4A6E379E3C4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3554130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6D00A-B865-405E-AE51-4C83ED671E74}" type="datetimeFigureOut">
              <a:rPr lang="en-US" smtClean="0"/>
              <a:pPr/>
              <a:t>6/22/2023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A07AA-7A5D-4778-A7E4-4A6E379E3C4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9751778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6D00A-B865-405E-AE51-4C83ED671E74}" type="datetimeFigureOut">
              <a:rPr lang="en-US" smtClean="0"/>
              <a:pPr/>
              <a:t>6/22/2023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A07AA-7A5D-4778-A7E4-4A6E379E3C4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145768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5238" y="5217901"/>
            <a:ext cx="9202738" cy="1612735"/>
          </a:xfrm>
        </p:spPr>
        <p:txBody>
          <a:bodyPr anchor="t"/>
          <a:lstStyle>
            <a:lvl1pPr algn="l">
              <a:defRPr sz="4700" b="1" cap="all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5238" y="3441638"/>
            <a:ext cx="9202738" cy="1776263"/>
          </a:xfrm>
        </p:spPr>
        <p:txBody>
          <a:bodyPr anchor="b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54090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1081799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3pPr>
            <a:lvl4pPr marL="1622702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4pPr>
            <a:lvl5pPr marL="2163601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5pPr>
            <a:lvl6pPr marL="2704502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6pPr>
            <a:lvl7pPr marL="3245404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7pPr>
            <a:lvl8pPr marL="3786305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8pPr>
            <a:lvl9pPr marL="4327204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52EE3-C1F9-4E04-98AE-3A0BA72F0934}" type="datetimeFigureOut">
              <a:rPr lang="en-US" smtClean="0"/>
              <a:pPr/>
              <a:t>6/22/2023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C4956-8C58-4149-9775-70BB5168A12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69278725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338" y="323299"/>
            <a:ext cx="3561926" cy="1375900"/>
          </a:xfrm>
        </p:spPr>
        <p:txBody>
          <a:bodyPr anchor="b"/>
          <a:lstStyle>
            <a:lvl1pPr algn="l">
              <a:defRPr sz="1776" b="1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32960" y="323300"/>
            <a:ext cx="6052454" cy="6930249"/>
          </a:xfrm>
        </p:spPr>
        <p:txBody>
          <a:bodyPr/>
          <a:lstStyle>
            <a:lvl1pPr>
              <a:defRPr sz="2842"/>
            </a:lvl1pPr>
            <a:lvl2pPr>
              <a:defRPr sz="2486"/>
            </a:lvl2pPr>
            <a:lvl3pPr>
              <a:defRPr sz="2131"/>
            </a:lvl3pPr>
            <a:lvl4pPr>
              <a:defRPr sz="1776"/>
            </a:lvl4pPr>
            <a:lvl5pPr>
              <a:defRPr sz="1776"/>
            </a:lvl5pPr>
            <a:lvl6pPr>
              <a:defRPr sz="1776"/>
            </a:lvl6pPr>
            <a:lvl7pPr>
              <a:defRPr sz="1776"/>
            </a:lvl7pPr>
            <a:lvl8pPr>
              <a:defRPr sz="1776"/>
            </a:lvl8pPr>
            <a:lvl9pPr>
              <a:defRPr sz="1776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1338" y="1699200"/>
            <a:ext cx="3561926" cy="5554349"/>
          </a:xfrm>
        </p:spPr>
        <p:txBody>
          <a:bodyPr/>
          <a:lstStyle>
            <a:lvl1pPr marL="0" indent="0">
              <a:buNone/>
              <a:defRPr sz="1243"/>
            </a:lvl1pPr>
            <a:lvl2pPr marL="405996" indent="0">
              <a:buNone/>
              <a:defRPr sz="1066"/>
            </a:lvl2pPr>
            <a:lvl3pPr marL="811993" indent="0">
              <a:buNone/>
              <a:defRPr sz="888"/>
            </a:lvl3pPr>
            <a:lvl4pPr marL="1217988" indent="0">
              <a:buNone/>
              <a:defRPr sz="799"/>
            </a:lvl4pPr>
            <a:lvl5pPr marL="1623985" indent="0">
              <a:buNone/>
              <a:defRPr sz="799"/>
            </a:lvl5pPr>
            <a:lvl6pPr marL="2029981" indent="0">
              <a:buNone/>
              <a:defRPr sz="799"/>
            </a:lvl6pPr>
            <a:lvl7pPr marL="2435978" indent="0">
              <a:buNone/>
              <a:defRPr sz="799"/>
            </a:lvl7pPr>
            <a:lvl8pPr marL="2841974" indent="0">
              <a:buNone/>
              <a:defRPr sz="799"/>
            </a:lvl8pPr>
            <a:lvl9pPr marL="3247969" indent="0">
              <a:buNone/>
              <a:defRPr sz="799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6D00A-B865-405E-AE51-4C83ED671E74}" type="datetimeFigureOut">
              <a:rPr lang="en-US" smtClean="0"/>
              <a:pPr/>
              <a:t>6/22/2023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A07AA-7A5D-4778-A7E4-4A6E379E3C4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6757531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22119" y="5684044"/>
            <a:ext cx="6496050" cy="671034"/>
          </a:xfrm>
        </p:spPr>
        <p:txBody>
          <a:bodyPr anchor="b"/>
          <a:lstStyle>
            <a:lvl1pPr algn="l">
              <a:defRPr sz="1776" b="1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122119" y="725543"/>
            <a:ext cx="6496050" cy="4872038"/>
          </a:xfrm>
        </p:spPr>
        <p:txBody>
          <a:bodyPr/>
          <a:lstStyle>
            <a:lvl1pPr marL="0" indent="0">
              <a:buNone/>
              <a:defRPr sz="2842"/>
            </a:lvl1pPr>
            <a:lvl2pPr marL="405996" indent="0">
              <a:buNone/>
              <a:defRPr sz="2486"/>
            </a:lvl2pPr>
            <a:lvl3pPr marL="811993" indent="0">
              <a:buNone/>
              <a:defRPr sz="2131"/>
            </a:lvl3pPr>
            <a:lvl4pPr marL="1217988" indent="0">
              <a:buNone/>
              <a:defRPr sz="1776"/>
            </a:lvl4pPr>
            <a:lvl5pPr marL="1623985" indent="0">
              <a:buNone/>
              <a:defRPr sz="1776"/>
            </a:lvl5pPr>
            <a:lvl6pPr marL="2029981" indent="0">
              <a:buNone/>
              <a:defRPr sz="1776"/>
            </a:lvl6pPr>
            <a:lvl7pPr marL="2435978" indent="0">
              <a:buNone/>
              <a:defRPr sz="1776"/>
            </a:lvl7pPr>
            <a:lvl8pPr marL="2841974" indent="0">
              <a:buNone/>
              <a:defRPr sz="1776"/>
            </a:lvl8pPr>
            <a:lvl9pPr marL="3247969" indent="0">
              <a:buNone/>
              <a:defRPr sz="1776"/>
            </a:lvl9pPr>
          </a:lstStyle>
          <a:p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22119" y="6355079"/>
            <a:ext cx="6496050" cy="952979"/>
          </a:xfrm>
        </p:spPr>
        <p:txBody>
          <a:bodyPr/>
          <a:lstStyle>
            <a:lvl1pPr marL="0" indent="0">
              <a:buNone/>
              <a:defRPr sz="1243"/>
            </a:lvl1pPr>
            <a:lvl2pPr marL="405996" indent="0">
              <a:buNone/>
              <a:defRPr sz="1066"/>
            </a:lvl2pPr>
            <a:lvl3pPr marL="811993" indent="0">
              <a:buNone/>
              <a:defRPr sz="888"/>
            </a:lvl3pPr>
            <a:lvl4pPr marL="1217988" indent="0">
              <a:buNone/>
              <a:defRPr sz="799"/>
            </a:lvl4pPr>
            <a:lvl5pPr marL="1623985" indent="0">
              <a:buNone/>
              <a:defRPr sz="799"/>
            </a:lvl5pPr>
            <a:lvl6pPr marL="2029981" indent="0">
              <a:buNone/>
              <a:defRPr sz="799"/>
            </a:lvl6pPr>
            <a:lvl7pPr marL="2435978" indent="0">
              <a:buNone/>
              <a:defRPr sz="799"/>
            </a:lvl7pPr>
            <a:lvl8pPr marL="2841974" indent="0">
              <a:buNone/>
              <a:defRPr sz="799"/>
            </a:lvl8pPr>
            <a:lvl9pPr marL="3247969" indent="0">
              <a:buNone/>
              <a:defRPr sz="799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6D00A-B865-405E-AE51-4C83ED671E74}" type="datetimeFigureOut">
              <a:rPr lang="en-US" smtClean="0"/>
              <a:pPr/>
              <a:t>6/22/2023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A07AA-7A5D-4778-A7E4-4A6E379E3C4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9365348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6D00A-B865-405E-AE51-4C83ED671E74}" type="datetimeFigureOut">
              <a:rPr lang="en-US" smtClean="0"/>
              <a:pPr/>
              <a:t>6/22/2023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A07AA-7A5D-4778-A7E4-4A6E379E3C4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2538594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49395" y="325181"/>
            <a:ext cx="2436019" cy="692836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1338" y="325181"/>
            <a:ext cx="7127610" cy="692836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6D00A-B865-405E-AE51-4C83ED671E74}" type="datetimeFigureOut">
              <a:rPr lang="en-US" smtClean="0"/>
              <a:pPr/>
              <a:t>6/22/2023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A07AA-7A5D-4778-A7E4-4A6E379E3C4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50922046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337" y="325179"/>
            <a:ext cx="8841846" cy="409733"/>
          </a:xfrm>
        </p:spPr>
        <p:txBody>
          <a:bodyPr>
            <a:normAutofit/>
          </a:bodyPr>
          <a:lstStyle>
            <a:lvl1pPr algn="ctr">
              <a:defRPr sz="1421"/>
            </a:lvl1pPr>
          </a:lstStyle>
          <a:p>
            <a:r>
              <a:rPr kumimoji="0"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53585" y="905433"/>
            <a:ext cx="4330700" cy="2813563"/>
          </a:xfrm>
        </p:spPr>
        <p:txBody>
          <a:bodyPr/>
          <a:lstStyle>
            <a:lvl1pPr>
              <a:defRPr sz="2309"/>
            </a:lvl1pPr>
            <a:lvl2pPr>
              <a:defRPr sz="1954"/>
            </a:lvl2pPr>
            <a:lvl3pPr>
              <a:defRPr sz="1776"/>
            </a:lvl3pPr>
            <a:lvl4pPr>
              <a:defRPr sz="1598"/>
            </a:lvl4pPr>
            <a:lvl5pPr>
              <a:defRPr sz="1598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6D00A-B865-405E-AE51-4C83ED671E74}" type="datetimeFigureOut">
              <a:rPr lang="en-US" smtClean="0"/>
              <a:pPr/>
              <a:t>6/22/2023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A07AA-7A5D-4778-A7E4-4A6E379E3C4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5072337" y="3804253"/>
            <a:ext cx="4330700" cy="2813563"/>
          </a:xfrm>
        </p:spPr>
        <p:txBody>
          <a:bodyPr/>
          <a:lstStyle>
            <a:lvl1pPr>
              <a:defRPr sz="2309"/>
            </a:lvl1pPr>
            <a:lvl2pPr>
              <a:defRPr sz="1954"/>
            </a:lvl2pPr>
            <a:lvl3pPr>
              <a:defRPr sz="1776"/>
            </a:lvl3pPr>
            <a:lvl4pPr>
              <a:defRPr sz="1598"/>
            </a:lvl4pPr>
            <a:lvl5pPr>
              <a:defRPr sz="1598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9" name="Content Placeholder 2"/>
          <p:cNvSpPr>
            <a:spLocks noGrp="1"/>
          </p:cNvSpPr>
          <p:nvPr>
            <p:ph sz="half" idx="14"/>
          </p:nvPr>
        </p:nvSpPr>
        <p:spPr>
          <a:xfrm>
            <a:off x="5072337" y="905432"/>
            <a:ext cx="4330700" cy="2813563"/>
          </a:xfrm>
        </p:spPr>
        <p:txBody>
          <a:bodyPr/>
          <a:lstStyle>
            <a:lvl1pPr>
              <a:defRPr sz="2309"/>
            </a:lvl1pPr>
            <a:lvl2pPr>
              <a:defRPr sz="1954"/>
            </a:lvl2pPr>
            <a:lvl3pPr>
              <a:defRPr sz="1776"/>
            </a:lvl3pPr>
            <a:lvl4pPr>
              <a:defRPr sz="1598"/>
            </a:lvl4pPr>
            <a:lvl5pPr>
              <a:defRPr sz="1598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Content Placeholder 2"/>
          <p:cNvSpPr>
            <a:spLocks noGrp="1"/>
          </p:cNvSpPr>
          <p:nvPr>
            <p:ph sz="half" idx="15"/>
          </p:nvPr>
        </p:nvSpPr>
        <p:spPr>
          <a:xfrm>
            <a:off x="553585" y="3804253"/>
            <a:ext cx="4330700" cy="2813563"/>
          </a:xfrm>
        </p:spPr>
        <p:txBody>
          <a:bodyPr/>
          <a:lstStyle>
            <a:lvl1pPr>
              <a:defRPr sz="2309"/>
            </a:lvl1pPr>
            <a:lvl2pPr>
              <a:defRPr sz="1954"/>
            </a:lvl2pPr>
            <a:lvl3pPr>
              <a:defRPr sz="1776"/>
            </a:lvl3pPr>
            <a:lvl4pPr>
              <a:defRPr sz="1598"/>
            </a:lvl4pPr>
            <a:lvl5pPr>
              <a:defRPr sz="1598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xmlns="" val="39739488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40961" y="2244298"/>
            <a:ext cx="5678404" cy="6343800"/>
          </a:xfrm>
        </p:spPr>
        <p:txBody>
          <a:bodyPr/>
          <a:lstStyle>
            <a:lvl1pPr>
              <a:defRPr sz="3300"/>
            </a:lvl1pPr>
            <a:lvl2pPr>
              <a:defRPr sz="2800"/>
            </a:lvl2pPr>
            <a:lvl3pPr>
              <a:defRPr sz="24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99809" y="2244298"/>
            <a:ext cx="5678405" cy="6343800"/>
          </a:xfrm>
        </p:spPr>
        <p:txBody>
          <a:bodyPr/>
          <a:lstStyle>
            <a:lvl1pPr>
              <a:defRPr sz="3300"/>
            </a:lvl1pPr>
            <a:lvl2pPr>
              <a:defRPr sz="2800"/>
            </a:lvl2pPr>
            <a:lvl3pPr>
              <a:defRPr sz="24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52EE3-C1F9-4E04-98AE-3A0BA72F0934}" type="datetimeFigureOut">
              <a:rPr lang="en-US" smtClean="0"/>
              <a:pPr/>
              <a:t>6/22/2023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C4956-8C58-4149-9775-70BB5168A12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945203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341" y="325179"/>
            <a:ext cx="9744075" cy="1353344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337" y="1817617"/>
            <a:ext cx="4783695" cy="757496"/>
          </a:xfrm>
        </p:spPr>
        <p:txBody>
          <a:bodyPr anchor="b"/>
          <a:lstStyle>
            <a:lvl1pPr marL="0" indent="0">
              <a:buNone/>
              <a:defRPr sz="2800" b="1"/>
            </a:lvl1pPr>
            <a:lvl2pPr marL="540900" indent="0">
              <a:buNone/>
              <a:defRPr sz="2400" b="1"/>
            </a:lvl2pPr>
            <a:lvl3pPr marL="1081799" indent="0">
              <a:buNone/>
              <a:defRPr sz="2100" b="1"/>
            </a:lvl3pPr>
            <a:lvl4pPr marL="1622702" indent="0">
              <a:buNone/>
              <a:defRPr sz="1900" b="1"/>
            </a:lvl4pPr>
            <a:lvl5pPr marL="2163601" indent="0">
              <a:buNone/>
              <a:defRPr sz="1900" b="1"/>
            </a:lvl5pPr>
            <a:lvl6pPr marL="2704502" indent="0">
              <a:buNone/>
              <a:defRPr sz="1900" b="1"/>
            </a:lvl6pPr>
            <a:lvl7pPr marL="3245404" indent="0">
              <a:buNone/>
              <a:defRPr sz="1900" b="1"/>
            </a:lvl7pPr>
            <a:lvl8pPr marL="3786305" indent="0">
              <a:buNone/>
              <a:defRPr sz="1900" b="1"/>
            </a:lvl8pPr>
            <a:lvl9pPr marL="4327204" indent="0">
              <a:buNone/>
              <a:defRPr sz="19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337" y="2575115"/>
            <a:ext cx="4783695" cy="467843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99839" y="1817617"/>
            <a:ext cx="4785574" cy="757496"/>
          </a:xfrm>
        </p:spPr>
        <p:txBody>
          <a:bodyPr anchor="b"/>
          <a:lstStyle>
            <a:lvl1pPr marL="0" indent="0">
              <a:buNone/>
              <a:defRPr sz="2800" b="1"/>
            </a:lvl1pPr>
            <a:lvl2pPr marL="540900" indent="0">
              <a:buNone/>
              <a:defRPr sz="2400" b="1"/>
            </a:lvl2pPr>
            <a:lvl3pPr marL="1081799" indent="0">
              <a:buNone/>
              <a:defRPr sz="2100" b="1"/>
            </a:lvl3pPr>
            <a:lvl4pPr marL="1622702" indent="0">
              <a:buNone/>
              <a:defRPr sz="1900" b="1"/>
            </a:lvl4pPr>
            <a:lvl5pPr marL="2163601" indent="0">
              <a:buNone/>
              <a:defRPr sz="1900" b="1"/>
            </a:lvl5pPr>
            <a:lvl6pPr marL="2704502" indent="0">
              <a:buNone/>
              <a:defRPr sz="1900" b="1"/>
            </a:lvl6pPr>
            <a:lvl7pPr marL="3245404" indent="0">
              <a:buNone/>
              <a:defRPr sz="1900" b="1"/>
            </a:lvl7pPr>
            <a:lvl8pPr marL="3786305" indent="0">
              <a:buNone/>
              <a:defRPr sz="1900" b="1"/>
            </a:lvl8pPr>
            <a:lvl9pPr marL="4327204" indent="0">
              <a:buNone/>
              <a:defRPr sz="19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99839" y="2575115"/>
            <a:ext cx="4785574" cy="467843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52EE3-C1F9-4E04-98AE-3A0BA72F0934}" type="datetimeFigureOut">
              <a:rPr lang="en-US" smtClean="0"/>
              <a:pPr/>
              <a:t>6/22/2023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C4956-8C58-4149-9775-70BB5168A12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484506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52EE3-C1F9-4E04-98AE-3A0BA72F0934}" type="datetimeFigureOut">
              <a:rPr lang="en-US" smtClean="0"/>
              <a:pPr/>
              <a:t>6/22/2023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C4956-8C58-4149-9775-70BB5168A12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88390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52EE3-C1F9-4E04-98AE-3A0BA72F0934}" type="datetimeFigureOut">
              <a:rPr lang="en-US" smtClean="0"/>
              <a:pPr/>
              <a:t>6/22/2023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C4956-8C58-4149-9775-70BB5168A12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233397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338" y="323299"/>
            <a:ext cx="3561926" cy="1375900"/>
          </a:xfrm>
        </p:spPr>
        <p:txBody>
          <a:bodyPr anchor="b"/>
          <a:lstStyle>
            <a:lvl1pPr algn="l">
              <a:defRPr sz="2400" b="1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32959" y="323308"/>
            <a:ext cx="6052454" cy="6930249"/>
          </a:xfrm>
        </p:spPr>
        <p:txBody>
          <a:bodyPr/>
          <a:lstStyle>
            <a:lvl1pPr>
              <a:defRPr sz="3800"/>
            </a:lvl1pPr>
            <a:lvl2pPr>
              <a:defRPr sz="3300"/>
            </a:lvl2pPr>
            <a:lvl3pPr>
              <a:defRPr sz="28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1338" y="1699207"/>
            <a:ext cx="3561926" cy="5554349"/>
          </a:xfrm>
        </p:spPr>
        <p:txBody>
          <a:bodyPr/>
          <a:lstStyle>
            <a:lvl1pPr marL="0" indent="0">
              <a:buNone/>
              <a:defRPr sz="1700"/>
            </a:lvl1pPr>
            <a:lvl2pPr marL="540900" indent="0">
              <a:buNone/>
              <a:defRPr sz="1400"/>
            </a:lvl2pPr>
            <a:lvl3pPr marL="1081799" indent="0">
              <a:buNone/>
              <a:defRPr sz="1200"/>
            </a:lvl3pPr>
            <a:lvl4pPr marL="1622702" indent="0">
              <a:buNone/>
              <a:defRPr sz="1100"/>
            </a:lvl4pPr>
            <a:lvl5pPr marL="2163601" indent="0">
              <a:buNone/>
              <a:defRPr sz="1100"/>
            </a:lvl5pPr>
            <a:lvl6pPr marL="2704502" indent="0">
              <a:buNone/>
              <a:defRPr sz="1100"/>
            </a:lvl6pPr>
            <a:lvl7pPr marL="3245404" indent="0">
              <a:buNone/>
              <a:defRPr sz="1100"/>
            </a:lvl7pPr>
            <a:lvl8pPr marL="3786305" indent="0">
              <a:buNone/>
              <a:defRPr sz="1100"/>
            </a:lvl8pPr>
            <a:lvl9pPr marL="4327204" indent="0">
              <a:buNone/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52EE3-C1F9-4E04-98AE-3A0BA72F0934}" type="datetimeFigureOut">
              <a:rPr lang="en-US" smtClean="0"/>
              <a:pPr/>
              <a:t>6/22/2023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C4956-8C58-4149-9775-70BB5168A12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176462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22119" y="5684044"/>
            <a:ext cx="6496050" cy="671034"/>
          </a:xfrm>
        </p:spPr>
        <p:txBody>
          <a:bodyPr anchor="b"/>
          <a:lstStyle>
            <a:lvl1pPr algn="l">
              <a:defRPr sz="2400" b="1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122119" y="725543"/>
            <a:ext cx="6496050" cy="4872038"/>
          </a:xfrm>
        </p:spPr>
        <p:txBody>
          <a:bodyPr/>
          <a:lstStyle>
            <a:lvl1pPr marL="0" indent="0">
              <a:buNone/>
              <a:defRPr sz="3800"/>
            </a:lvl1pPr>
            <a:lvl2pPr marL="540900" indent="0">
              <a:buNone/>
              <a:defRPr sz="3300"/>
            </a:lvl2pPr>
            <a:lvl3pPr marL="1081799" indent="0">
              <a:buNone/>
              <a:defRPr sz="2800"/>
            </a:lvl3pPr>
            <a:lvl4pPr marL="1622702" indent="0">
              <a:buNone/>
              <a:defRPr sz="2400"/>
            </a:lvl4pPr>
            <a:lvl5pPr marL="2163601" indent="0">
              <a:buNone/>
              <a:defRPr sz="2400"/>
            </a:lvl5pPr>
            <a:lvl6pPr marL="2704502" indent="0">
              <a:buNone/>
              <a:defRPr sz="2400"/>
            </a:lvl6pPr>
            <a:lvl7pPr marL="3245404" indent="0">
              <a:buNone/>
              <a:defRPr sz="2400"/>
            </a:lvl7pPr>
            <a:lvl8pPr marL="3786305" indent="0">
              <a:buNone/>
              <a:defRPr sz="2400"/>
            </a:lvl8pPr>
            <a:lvl9pPr marL="4327204" indent="0">
              <a:buNone/>
              <a:defRPr sz="2400"/>
            </a:lvl9pPr>
          </a:lstStyle>
          <a:p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22119" y="6355080"/>
            <a:ext cx="6496050" cy="952979"/>
          </a:xfrm>
        </p:spPr>
        <p:txBody>
          <a:bodyPr/>
          <a:lstStyle>
            <a:lvl1pPr marL="0" indent="0">
              <a:buNone/>
              <a:defRPr sz="1700"/>
            </a:lvl1pPr>
            <a:lvl2pPr marL="540900" indent="0">
              <a:buNone/>
              <a:defRPr sz="1400"/>
            </a:lvl2pPr>
            <a:lvl3pPr marL="1081799" indent="0">
              <a:buNone/>
              <a:defRPr sz="1200"/>
            </a:lvl3pPr>
            <a:lvl4pPr marL="1622702" indent="0">
              <a:buNone/>
              <a:defRPr sz="1100"/>
            </a:lvl4pPr>
            <a:lvl5pPr marL="2163601" indent="0">
              <a:buNone/>
              <a:defRPr sz="1100"/>
            </a:lvl5pPr>
            <a:lvl6pPr marL="2704502" indent="0">
              <a:buNone/>
              <a:defRPr sz="1100"/>
            </a:lvl6pPr>
            <a:lvl7pPr marL="3245404" indent="0">
              <a:buNone/>
              <a:defRPr sz="1100"/>
            </a:lvl7pPr>
            <a:lvl8pPr marL="3786305" indent="0">
              <a:buNone/>
              <a:defRPr sz="1100"/>
            </a:lvl8pPr>
            <a:lvl9pPr marL="4327204" indent="0">
              <a:buNone/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52EE3-C1F9-4E04-98AE-3A0BA72F0934}" type="datetimeFigureOut">
              <a:rPr lang="en-US" smtClean="0"/>
              <a:pPr/>
              <a:t>6/22/2023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C4956-8C58-4149-9775-70BB5168A12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401241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slideLayout" Target="../slideLayouts/slideLayout34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1341" y="325179"/>
            <a:ext cx="9744075" cy="1353344"/>
          </a:xfrm>
          <a:prstGeom prst="rect">
            <a:avLst/>
          </a:prstGeom>
        </p:spPr>
        <p:txBody>
          <a:bodyPr vert="horz" lIns="108177" tIns="54089" rIns="108177" bIns="54089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341" y="1894682"/>
            <a:ext cx="9744075" cy="5358866"/>
          </a:xfrm>
          <a:prstGeom prst="rect">
            <a:avLst/>
          </a:prstGeom>
        </p:spPr>
        <p:txBody>
          <a:bodyPr vert="horz" lIns="108177" tIns="54089" rIns="108177" bIns="54089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1337" y="7526096"/>
            <a:ext cx="2526242" cy="432318"/>
          </a:xfrm>
          <a:prstGeom prst="rect">
            <a:avLst/>
          </a:prstGeom>
        </p:spPr>
        <p:txBody>
          <a:bodyPr vert="horz" lIns="108177" tIns="54089" rIns="108177" bIns="54089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552EE3-C1F9-4E04-98AE-3A0BA72F0934}" type="datetimeFigureOut">
              <a:rPr lang="en-US" smtClean="0"/>
              <a:pPr/>
              <a:t>6/22/2023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99143" y="7526096"/>
            <a:ext cx="3428471" cy="432318"/>
          </a:xfrm>
          <a:prstGeom prst="rect">
            <a:avLst/>
          </a:prstGeom>
        </p:spPr>
        <p:txBody>
          <a:bodyPr vert="horz" lIns="108177" tIns="54089" rIns="108177" bIns="54089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59171" y="7526096"/>
            <a:ext cx="2526242" cy="432318"/>
          </a:xfrm>
          <a:prstGeom prst="rect">
            <a:avLst/>
          </a:prstGeom>
        </p:spPr>
        <p:txBody>
          <a:bodyPr vert="horz" lIns="108177" tIns="54089" rIns="108177" bIns="54089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FC4956-8C58-4149-9775-70BB5168A12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14440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ctr" defTabSz="1081799" rtl="0" eaLnBrk="1" latinLnBrk="0" hangingPunct="1">
        <a:spcBef>
          <a:spcPct val="0"/>
        </a:spcBef>
        <a:buNone/>
        <a:defRPr sz="5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05679" indent="-405679" algn="l" defTabSz="1081799" rtl="0" eaLnBrk="1" latinLnBrk="0" hangingPunct="1">
        <a:spcBef>
          <a:spcPct val="20000"/>
        </a:spcBef>
        <a:buFont typeface="Arial" pitchFamily="34" charset="0"/>
        <a:buChar char="•"/>
        <a:defRPr sz="3800" kern="1200">
          <a:solidFill>
            <a:schemeClr val="tx1"/>
          </a:solidFill>
          <a:latin typeface="+mn-lt"/>
          <a:ea typeface="+mn-ea"/>
          <a:cs typeface="+mn-cs"/>
        </a:defRPr>
      </a:lvl1pPr>
      <a:lvl2pPr marL="878964" indent="-338063" algn="l" defTabSz="1081799" rtl="0" eaLnBrk="1" latinLnBrk="0" hangingPunct="1">
        <a:spcBef>
          <a:spcPct val="20000"/>
        </a:spcBef>
        <a:buFont typeface="Arial" pitchFamily="34" charset="0"/>
        <a:buChar char="–"/>
        <a:defRPr sz="3300" kern="1200">
          <a:solidFill>
            <a:schemeClr val="tx1"/>
          </a:solidFill>
          <a:latin typeface="+mn-lt"/>
          <a:ea typeface="+mn-ea"/>
          <a:cs typeface="+mn-cs"/>
        </a:defRPr>
      </a:lvl2pPr>
      <a:lvl3pPr marL="1352251" indent="-270449" algn="l" defTabSz="1081799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893153" indent="-270449" algn="l" defTabSz="1081799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4052" indent="-270449" algn="l" defTabSz="1081799" rtl="0" eaLnBrk="1" latinLnBrk="0" hangingPunct="1">
        <a:spcBef>
          <a:spcPct val="20000"/>
        </a:spcBef>
        <a:buFont typeface="Arial" pitchFamily="34" charset="0"/>
        <a:buChar char="»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974952" indent="-270449" algn="l" defTabSz="1081799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515854" indent="-270449" algn="l" defTabSz="1081799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056753" indent="-270449" algn="l" defTabSz="1081799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597656" indent="-270449" algn="l" defTabSz="1081799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1081799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40900" algn="l" defTabSz="1081799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81799" algn="l" defTabSz="1081799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622702" algn="l" defTabSz="1081799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163601" algn="l" defTabSz="1081799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704502" algn="l" defTabSz="1081799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245404" algn="l" defTabSz="1081799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786305" algn="l" defTabSz="1081799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327204" algn="l" defTabSz="1081799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1341" y="325179"/>
            <a:ext cx="9744075" cy="1353344"/>
          </a:xfrm>
          <a:prstGeom prst="rect">
            <a:avLst/>
          </a:prstGeom>
        </p:spPr>
        <p:txBody>
          <a:bodyPr vert="horz" lIns="108177" tIns="54089" rIns="108177" bIns="54089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341" y="1894682"/>
            <a:ext cx="9744075" cy="5358866"/>
          </a:xfrm>
          <a:prstGeom prst="rect">
            <a:avLst/>
          </a:prstGeom>
        </p:spPr>
        <p:txBody>
          <a:bodyPr vert="horz" lIns="108177" tIns="54089" rIns="108177" bIns="54089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1337" y="7526096"/>
            <a:ext cx="2526242" cy="432318"/>
          </a:xfrm>
          <a:prstGeom prst="rect">
            <a:avLst/>
          </a:prstGeom>
        </p:spPr>
        <p:txBody>
          <a:bodyPr vert="horz" lIns="108177" tIns="54089" rIns="108177" bIns="54089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552EE3-C1F9-4E04-98AE-3A0BA72F0934}" type="datetimeFigureOut">
              <a:rPr lang="en-US" smtClean="0"/>
              <a:pPr/>
              <a:t>6/22/2023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99143" y="7526096"/>
            <a:ext cx="3428471" cy="432318"/>
          </a:xfrm>
          <a:prstGeom prst="rect">
            <a:avLst/>
          </a:prstGeom>
        </p:spPr>
        <p:txBody>
          <a:bodyPr vert="horz" lIns="108177" tIns="54089" rIns="108177" bIns="54089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59171" y="7526096"/>
            <a:ext cx="2526242" cy="432318"/>
          </a:xfrm>
          <a:prstGeom prst="rect">
            <a:avLst/>
          </a:prstGeom>
        </p:spPr>
        <p:txBody>
          <a:bodyPr vert="horz" lIns="108177" tIns="54089" rIns="108177" bIns="54089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FC4956-8C58-4149-9775-70BB5168A12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622150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ctr" defTabSz="1081799" rtl="0" eaLnBrk="1" latinLnBrk="0" hangingPunct="1">
        <a:spcBef>
          <a:spcPct val="0"/>
        </a:spcBef>
        <a:buNone/>
        <a:defRPr sz="5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05679" indent="-405679" algn="l" defTabSz="1081799" rtl="0" eaLnBrk="1" latinLnBrk="0" hangingPunct="1">
        <a:spcBef>
          <a:spcPct val="20000"/>
        </a:spcBef>
        <a:buFont typeface="Arial" pitchFamily="34" charset="0"/>
        <a:buChar char="•"/>
        <a:defRPr sz="3800" kern="1200">
          <a:solidFill>
            <a:schemeClr val="tx1"/>
          </a:solidFill>
          <a:latin typeface="+mn-lt"/>
          <a:ea typeface="+mn-ea"/>
          <a:cs typeface="+mn-cs"/>
        </a:defRPr>
      </a:lvl1pPr>
      <a:lvl2pPr marL="878964" indent="-338063" algn="l" defTabSz="1081799" rtl="0" eaLnBrk="1" latinLnBrk="0" hangingPunct="1">
        <a:spcBef>
          <a:spcPct val="20000"/>
        </a:spcBef>
        <a:buFont typeface="Arial" pitchFamily="34" charset="0"/>
        <a:buChar char="–"/>
        <a:defRPr sz="3300" kern="1200">
          <a:solidFill>
            <a:schemeClr val="tx1"/>
          </a:solidFill>
          <a:latin typeface="+mn-lt"/>
          <a:ea typeface="+mn-ea"/>
          <a:cs typeface="+mn-cs"/>
        </a:defRPr>
      </a:lvl2pPr>
      <a:lvl3pPr marL="1352251" indent="-270449" algn="l" defTabSz="1081799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893153" indent="-270449" algn="l" defTabSz="1081799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4052" indent="-270449" algn="l" defTabSz="1081799" rtl="0" eaLnBrk="1" latinLnBrk="0" hangingPunct="1">
        <a:spcBef>
          <a:spcPct val="20000"/>
        </a:spcBef>
        <a:buFont typeface="Arial" pitchFamily="34" charset="0"/>
        <a:buChar char="»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974952" indent="-270449" algn="l" defTabSz="1081799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515854" indent="-270449" algn="l" defTabSz="1081799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056753" indent="-270449" algn="l" defTabSz="1081799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597656" indent="-270449" algn="l" defTabSz="1081799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1081799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40900" algn="l" defTabSz="1081799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81799" algn="l" defTabSz="1081799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622702" algn="l" defTabSz="1081799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163601" algn="l" defTabSz="1081799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704502" algn="l" defTabSz="1081799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245404" algn="l" defTabSz="1081799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786305" algn="l" defTabSz="1081799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327204" algn="l" defTabSz="1081799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1338" y="325179"/>
            <a:ext cx="9744075" cy="1353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338" y="1894682"/>
            <a:ext cx="9744075" cy="53588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1337" y="7526096"/>
            <a:ext cx="2526242" cy="43231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6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C6D00A-B865-405E-AE51-4C83ED671E74}" type="datetimeFigureOut">
              <a:rPr lang="en-US" smtClean="0"/>
              <a:pPr/>
              <a:t>6/22/2023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99140" y="7526096"/>
            <a:ext cx="3428471" cy="43231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6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59171" y="7526096"/>
            <a:ext cx="2526242" cy="43231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6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5A07AA-7A5D-4778-A7E4-4A6E379E3C4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994845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  <p:sldLayoutId id="2147483816" r:id="rId12"/>
  </p:sldLayoutIdLst>
  <p:txStyles>
    <p:titleStyle>
      <a:lvl1pPr algn="ctr" defTabSz="811993" rtl="0" eaLnBrk="1" latinLnBrk="0" hangingPunct="1">
        <a:spcBef>
          <a:spcPct val="0"/>
        </a:spcBef>
        <a:buNone/>
        <a:defRPr sz="390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04498" indent="-304498" algn="l" defTabSz="811993" rtl="0" eaLnBrk="1" latinLnBrk="0" hangingPunct="1">
        <a:spcBef>
          <a:spcPct val="20000"/>
        </a:spcBef>
        <a:buFont typeface="Arial" pitchFamily="34" charset="0"/>
        <a:buChar char="•"/>
        <a:defRPr sz="2842" kern="1200">
          <a:solidFill>
            <a:schemeClr val="tx1"/>
          </a:solidFill>
          <a:latin typeface="+mn-lt"/>
          <a:ea typeface="+mn-ea"/>
          <a:cs typeface="+mn-cs"/>
        </a:defRPr>
      </a:lvl1pPr>
      <a:lvl2pPr marL="659744" indent="-253748" algn="l" defTabSz="811993" rtl="0" eaLnBrk="1" latinLnBrk="0" hangingPunct="1">
        <a:spcBef>
          <a:spcPct val="20000"/>
        </a:spcBef>
        <a:buFont typeface="Arial" pitchFamily="34" charset="0"/>
        <a:buChar char="–"/>
        <a:defRPr sz="2486" kern="1200">
          <a:solidFill>
            <a:schemeClr val="tx1"/>
          </a:solidFill>
          <a:latin typeface="+mn-lt"/>
          <a:ea typeface="+mn-ea"/>
          <a:cs typeface="+mn-cs"/>
        </a:defRPr>
      </a:lvl2pPr>
      <a:lvl3pPr marL="1014990" indent="-202998" algn="l" defTabSz="811993" rtl="0" eaLnBrk="1" latinLnBrk="0" hangingPunct="1">
        <a:spcBef>
          <a:spcPct val="20000"/>
        </a:spcBef>
        <a:buFont typeface="Arial" pitchFamily="34" charset="0"/>
        <a:buChar char="•"/>
        <a:defRPr sz="2131" kern="1200">
          <a:solidFill>
            <a:schemeClr val="tx1"/>
          </a:solidFill>
          <a:latin typeface="+mn-lt"/>
          <a:ea typeface="+mn-ea"/>
          <a:cs typeface="+mn-cs"/>
        </a:defRPr>
      </a:lvl3pPr>
      <a:lvl4pPr marL="1420986" indent="-202998" algn="l" defTabSz="811993" rtl="0" eaLnBrk="1" latinLnBrk="0" hangingPunct="1">
        <a:spcBef>
          <a:spcPct val="20000"/>
        </a:spcBef>
        <a:buFont typeface="Arial" pitchFamily="34" charset="0"/>
        <a:buChar char="–"/>
        <a:defRPr sz="1776" kern="1200">
          <a:solidFill>
            <a:schemeClr val="tx1"/>
          </a:solidFill>
          <a:latin typeface="+mn-lt"/>
          <a:ea typeface="+mn-ea"/>
          <a:cs typeface="+mn-cs"/>
        </a:defRPr>
      </a:lvl4pPr>
      <a:lvl5pPr marL="1826984" indent="-202998" algn="l" defTabSz="811993" rtl="0" eaLnBrk="1" latinLnBrk="0" hangingPunct="1">
        <a:spcBef>
          <a:spcPct val="20000"/>
        </a:spcBef>
        <a:buFont typeface="Arial" pitchFamily="34" charset="0"/>
        <a:buChar char="»"/>
        <a:defRPr sz="1776" kern="1200">
          <a:solidFill>
            <a:schemeClr val="tx1"/>
          </a:solidFill>
          <a:latin typeface="+mn-lt"/>
          <a:ea typeface="+mn-ea"/>
          <a:cs typeface="+mn-cs"/>
        </a:defRPr>
      </a:lvl5pPr>
      <a:lvl6pPr marL="2232979" indent="-202998" algn="l" defTabSz="811993" rtl="0" eaLnBrk="1" latinLnBrk="0" hangingPunct="1">
        <a:spcBef>
          <a:spcPct val="20000"/>
        </a:spcBef>
        <a:buFont typeface="Arial" pitchFamily="34" charset="0"/>
        <a:buChar char="•"/>
        <a:defRPr sz="1776" kern="1200">
          <a:solidFill>
            <a:schemeClr val="tx1"/>
          </a:solidFill>
          <a:latin typeface="+mn-lt"/>
          <a:ea typeface="+mn-ea"/>
          <a:cs typeface="+mn-cs"/>
        </a:defRPr>
      </a:lvl6pPr>
      <a:lvl7pPr marL="2638975" indent="-202998" algn="l" defTabSz="811993" rtl="0" eaLnBrk="1" latinLnBrk="0" hangingPunct="1">
        <a:spcBef>
          <a:spcPct val="20000"/>
        </a:spcBef>
        <a:buFont typeface="Arial" pitchFamily="34" charset="0"/>
        <a:buChar char="•"/>
        <a:defRPr sz="1776" kern="1200">
          <a:solidFill>
            <a:schemeClr val="tx1"/>
          </a:solidFill>
          <a:latin typeface="+mn-lt"/>
          <a:ea typeface="+mn-ea"/>
          <a:cs typeface="+mn-cs"/>
        </a:defRPr>
      </a:lvl7pPr>
      <a:lvl8pPr marL="3044972" indent="-202998" algn="l" defTabSz="811993" rtl="0" eaLnBrk="1" latinLnBrk="0" hangingPunct="1">
        <a:spcBef>
          <a:spcPct val="20000"/>
        </a:spcBef>
        <a:buFont typeface="Arial" pitchFamily="34" charset="0"/>
        <a:buChar char="•"/>
        <a:defRPr sz="1776" kern="1200">
          <a:solidFill>
            <a:schemeClr val="tx1"/>
          </a:solidFill>
          <a:latin typeface="+mn-lt"/>
          <a:ea typeface="+mn-ea"/>
          <a:cs typeface="+mn-cs"/>
        </a:defRPr>
      </a:lvl8pPr>
      <a:lvl9pPr marL="3450968" indent="-202998" algn="l" defTabSz="811993" rtl="0" eaLnBrk="1" latinLnBrk="0" hangingPunct="1">
        <a:spcBef>
          <a:spcPct val="20000"/>
        </a:spcBef>
        <a:buFont typeface="Arial" pitchFamily="34" charset="0"/>
        <a:buChar char="•"/>
        <a:defRPr sz="177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811993" rtl="0" eaLnBrk="1" latinLnBrk="0" hangingPunct="1">
        <a:defRPr sz="1598" kern="1200">
          <a:solidFill>
            <a:schemeClr val="tx1"/>
          </a:solidFill>
          <a:latin typeface="+mn-lt"/>
          <a:ea typeface="+mn-ea"/>
          <a:cs typeface="+mn-cs"/>
        </a:defRPr>
      </a:lvl1pPr>
      <a:lvl2pPr marL="405996" algn="l" defTabSz="811993" rtl="0" eaLnBrk="1" latinLnBrk="0" hangingPunct="1">
        <a:defRPr sz="1598" kern="1200">
          <a:solidFill>
            <a:schemeClr val="tx1"/>
          </a:solidFill>
          <a:latin typeface="+mn-lt"/>
          <a:ea typeface="+mn-ea"/>
          <a:cs typeface="+mn-cs"/>
        </a:defRPr>
      </a:lvl2pPr>
      <a:lvl3pPr marL="811993" algn="l" defTabSz="811993" rtl="0" eaLnBrk="1" latinLnBrk="0" hangingPunct="1">
        <a:defRPr sz="1598" kern="1200">
          <a:solidFill>
            <a:schemeClr val="tx1"/>
          </a:solidFill>
          <a:latin typeface="+mn-lt"/>
          <a:ea typeface="+mn-ea"/>
          <a:cs typeface="+mn-cs"/>
        </a:defRPr>
      </a:lvl3pPr>
      <a:lvl4pPr marL="1217988" algn="l" defTabSz="811993" rtl="0" eaLnBrk="1" latinLnBrk="0" hangingPunct="1">
        <a:defRPr sz="1598" kern="1200">
          <a:solidFill>
            <a:schemeClr val="tx1"/>
          </a:solidFill>
          <a:latin typeface="+mn-lt"/>
          <a:ea typeface="+mn-ea"/>
          <a:cs typeface="+mn-cs"/>
        </a:defRPr>
      </a:lvl4pPr>
      <a:lvl5pPr marL="1623985" algn="l" defTabSz="811993" rtl="0" eaLnBrk="1" latinLnBrk="0" hangingPunct="1">
        <a:defRPr sz="1598" kern="1200">
          <a:solidFill>
            <a:schemeClr val="tx1"/>
          </a:solidFill>
          <a:latin typeface="+mn-lt"/>
          <a:ea typeface="+mn-ea"/>
          <a:cs typeface="+mn-cs"/>
        </a:defRPr>
      </a:lvl5pPr>
      <a:lvl6pPr marL="2029981" algn="l" defTabSz="811993" rtl="0" eaLnBrk="1" latinLnBrk="0" hangingPunct="1">
        <a:defRPr sz="1598" kern="1200">
          <a:solidFill>
            <a:schemeClr val="tx1"/>
          </a:solidFill>
          <a:latin typeface="+mn-lt"/>
          <a:ea typeface="+mn-ea"/>
          <a:cs typeface="+mn-cs"/>
        </a:defRPr>
      </a:lvl6pPr>
      <a:lvl7pPr marL="2435978" algn="l" defTabSz="811993" rtl="0" eaLnBrk="1" latinLnBrk="0" hangingPunct="1">
        <a:defRPr sz="1598" kern="1200">
          <a:solidFill>
            <a:schemeClr val="tx1"/>
          </a:solidFill>
          <a:latin typeface="+mn-lt"/>
          <a:ea typeface="+mn-ea"/>
          <a:cs typeface="+mn-cs"/>
        </a:defRPr>
      </a:lvl7pPr>
      <a:lvl8pPr marL="2841974" algn="l" defTabSz="811993" rtl="0" eaLnBrk="1" latinLnBrk="0" hangingPunct="1">
        <a:defRPr sz="1598" kern="1200">
          <a:solidFill>
            <a:schemeClr val="tx1"/>
          </a:solidFill>
          <a:latin typeface="+mn-lt"/>
          <a:ea typeface="+mn-ea"/>
          <a:cs typeface="+mn-cs"/>
        </a:defRPr>
      </a:lvl8pPr>
      <a:lvl9pPr marL="3247969" algn="l" defTabSz="811993" rtl="0" eaLnBrk="1" latinLnBrk="0" hangingPunct="1">
        <a:defRPr sz="159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0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10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10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10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ubtitle 2">
            <a:extLst>
              <a:ext uri="{FF2B5EF4-FFF2-40B4-BE49-F238E27FC236}">
                <a16:creationId xmlns:a16="http://schemas.microsoft.com/office/drawing/2014/main" xmlns="" id="{049E2AE4-94AA-27F6-C935-8CF40674027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2512" y="3236748"/>
            <a:ext cx="8035479" cy="599607"/>
          </a:xfrm>
        </p:spPr>
        <p:txBody>
          <a:bodyPr>
            <a:normAutofit fontScale="92500" lnSpcReduction="10000"/>
          </a:bodyPr>
          <a:lstStyle/>
          <a:p>
            <a:pPr eaLnBrk="1" hangingPunct="1"/>
            <a:r>
              <a:rPr lang="el-GR" altLang="en-US" dirty="0">
                <a:solidFill>
                  <a:srgbClr val="333C5C"/>
                </a:solidFill>
                <a:cs typeface="Arial" panose="020B0604020202020204" pitchFamily="34" charset="0"/>
              </a:rPr>
              <a:t>Έρευνα Κοινής Γνώμης</a:t>
            </a:r>
          </a:p>
          <a:p>
            <a:pPr eaLnBrk="1" hangingPunct="1"/>
            <a:endParaRPr lang="en-US" altLang="el-GR" sz="2605" dirty="0"/>
          </a:p>
        </p:txBody>
      </p:sp>
      <p:sp>
        <p:nvSpPr>
          <p:cNvPr id="4099" name="TextBox 8">
            <a:extLst>
              <a:ext uri="{FF2B5EF4-FFF2-40B4-BE49-F238E27FC236}">
                <a16:creationId xmlns:a16="http://schemas.microsoft.com/office/drawing/2014/main" xmlns="" id="{703A4684-158D-40D2-800B-00A31F598B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53299" y="4657758"/>
            <a:ext cx="5315634" cy="15499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108265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altLang="el-GR" sz="2368" b="1" i="0" u="none" strike="noStrike" kern="1200" cap="none" spc="0" normalizeH="0" baseline="0" noProof="0" dirty="0">
                <a:ln>
                  <a:noFill/>
                </a:ln>
                <a:solidFill>
                  <a:srgbClr val="333C5C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ΓΙΑ ΔΗΜΟ ΘΕΣΣΑΛΟΝΙΚΗΣ</a:t>
            </a:r>
          </a:p>
          <a:p>
            <a:pPr marL="0" marR="0" lvl="0" indent="0" algn="ctr" defTabSz="108265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altLang="el-GR" sz="2368" b="1" i="0" u="none" strike="noStrike" kern="1200" cap="none" spc="0" normalizeH="0" baseline="0" noProof="0" dirty="0">
                <a:ln>
                  <a:noFill/>
                </a:ln>
                <a:solidFill>
                  <a:srgbClr val="333C5C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br>
              <a:rPr kumimoji="0" lang="el-GR" altLang="el-GR" sz="2368" b="1" i="0" u="none" strike="noStrike" kern="1200" cap="none" spc="0" normalizeH="0" baseline="0" noProof="0" dirty="0">
                <a:ln>
                  <a:noFill/>
                </a:ln>
                <a:solidFill>
                  <a:srgbClr val="333C5C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kumimoji="0" lang="el-GR" altLang="el-GR" sz="2368" b="1" i="0" u="none" strike="noStrike" kern="1200" cap="none" spc="0" normalizeH="0" baseline="0" noProof="0" dirty="0">
                <a:ln>
                  <a:noFill/>
                </a:ln>
                <a:solidFill>
                  <a:srgbClr val="333C5C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ΙΟΥΝΙΟΣ  </a:t>
            </a:r>
          </a:p>
          <a:p>
            <a:pPr marL="0" marR="0" lvl="0" indent="0" algn="ctr" defTabSz="108265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altLang="el-GR" sz="2368" b="1" i="0" u="none" strike="noStrike" kern="1200" cap="none" spc="0" normalizeH="0" baseline="0" noProof="0" dirty="0">
                <a:ln>
                  <a:noFill/>
                </a:ln>
                <a:solidFill>
                  <a:srgbClr val="333C5C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  2023</a:t>
            </a:r>
            <a:endParaRPr kumimoji="0" lang="en-US" altLang="el-GR" sz="2368" b="1" i="0" u="none" strike="noStrike" kern="1200" cap="none" spc="0" normalizeH="0" baseline="0" noProof="0" dirty="0">
              <a:ln>
                <a:noFill/>
              </a:ln>
              <a:solidFill>
                <a:srgbClr val="333C5C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pic>
        <p:nvPicPr>
          <p:cNvPr id="4100" name="Picture 5">
            <a:extLst>
              <a:ext uri="{FF2B5EF4-FFF2-40B4-BE49-F238E27FC236}">
                <a16:creationId xmlns:a16="http://schemas.microsoft.com/office/drawing/2014/main" xmlns="" id="{BDF2A94F-BD71-2567-BCFF-D7CADB558A4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853299" y="1912394"/>
            <a:ext cx="5315634" cy="11044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44340" y="432319"/>
            <a:ext cx="9338072" cy="713575"/>
          </a:xfrm>
          <a:solidFill>
            <a:schemeClr val="tx2">
              <a:lumMod val="50000"/>
            </a:schemeClr>
          </a:solidFill>
        </p:spPr>
        <p:txBody>
          <a:bodyPr>
            <a:noAutofit/>
          </a:bodyPr>
          <a:lstStyle/>
          <a:p>
            <a:pPr algn="l"/>
            <a:r>
              <a:rPr lang="el-GR" sz="2000" b="1" dirty="0">
                <a:solidFill>
                  <a:schemeClr val="bg1"/>
                </a:solidFill>
              </a:rPr>
              <a:t>Ποια είναι τα βασικά κριτήρια με βάση τα οποία θα επιλέγατε ποιον θα ψηφίσετε για Δήμαρχο;  μέχρι 2 επιλογές</a:t>
            </a:r>
            <a:endParaRPr lang="en-US" sz="2000" b="1" dirty="0">
              <a:solidFill>
                <a:schemeClr val="bg1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693053957"/>
              </p:ext>
            </p:extLst>
          </p:nvPr>
        </p:nvGraphicFramePr>
        <p:xfrm>
          <a:off x="541338" y="1474788"/>
          <a:ext cx="9744075" cy="5778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3" name="Picture 6">
            <a:extLst>
              <a:ext uri="{FF2B5EF4-FFF2-40B4-BE49-F238E27FC236}">
                <a16:creationId xmlns:a16="http://schemas.microsoft.com/office/drawing/2014/main" xmlns="" id="{72C3A315-689A-25A5-6B34-A5C0D3E5A45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7792" y="7457421"/>
            <a:ext cx="1027112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Εικόνα 4" descr="Εικόνα που περιέχει κείμενο, clipart&#10;&#10;Περιγραφή που δημιουργήθηκε αυτόματα">
            <a:extLst>
              <a:ext uri="{FF2B5EF4-FFF2-40B4-BE49-F238E27FC236}">
                <a16:creationId xmlns:a16="http://schemas.microsoft.com/office/drawing/2014/main" xmlns="" id="{B765D288-E06C-AA48-2828-E616A492BB4F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518967" y="7457421"/>
            <a:ext cx="1563445" cy="514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9122812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670598" y="3234512"/>
            <a:ext cx="9338072" cy="825519"/>
          </a:xfrm>
          <a:solidFill>
            <a:schemeClr val="tx2">
              <a:lumMod val="50000"/>
            </a:schemeClr>
          </a:solidFill>
        </p:spPr>
        <p:txBody>
          <a:bodyPr>
            <a:normAutofit/>
          </a:bodyPr>
          <a:lstStyle/>
          <a:p>
            <a:r>
              <a:rPr lang="el-GR" sz="2000" b="1" dirty="0">
                <a:solidFill>
                  <a:schemeClr val="bg1"/>
                </a:solidFill>
              </a:rPr>
              <a:t>Ποιο από τα παρακάτω πολιτικά , </a:t>
            </a:r>
            <a:r>
              <a:rPr lang="el-GR" sz="2000" b="1" dirty="0" err="1">
                <a:solidFill>
                  <a:schemeClr val="bg1"/>
                </a:solidFill>
              </a:rPr>
              <a:t>αυτοδιοικητικά</a:t>
            </a:r>
            <a:r>
              <a:rPr lang="el-GR" sz="2000" b="1" dirty="0">
                <a:solidFill>
                  <a:schemeClr val="bg1"/>
                </a:solidFill>
              </a:rPr>
              <a:t> στελέχη θεωρείτε...</a:t>
            </a:r>
            <a:r>
              <a:rPr lang="en-US" sz="2000" b="1" dirty="0">
                <a:solidFill>
                  <a:schemeClr val="bg1"/>
                </a:solidFill>
              </a:rPr>
              <a:t> </a:t>
            </a:r>
          </a:p>
        </p:txBody>
      </p:sp>
      <p:pic>
        <p:nvPicPr>
          <p:cNvPr id="3" name="Picture 6">
            <a:extLst>
              <a:ext uri="{FF2B5EF4-FFF2-40B4-BE49-F238E27FC236}">
                <a16:creationId xmlns:a16="http://schemas.microsoft.com/office/drawing/2014/main" xmlns="" id="{56658F15-3CF4-4ABD-CC5C-E2DFDEABBEE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7792" y="7457421"/>
            <a:ext cx="1027112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Εικόνα 3" descr="Εικόνα που περιέχει κείμενο, clipart&#10;&#10;Περιγραφή που δημιουργήθηκε αυτόματα">
            <a:extLst>
              <a:ext uri="{FF2B5EF4-FFF2-40B4-BE49-F238E27FC236}">
                <a16:creationId xmlns:a16="http://schemas.microsoft.com/office/drawing/2014/main" xmlns="" id="{FC7B0A97-DCEC-4147-C8CC-B74EA7A1073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518967" y="7457421"/>
            <a:ext cx="1563445" cy="514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9122812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44340" y="432319"/>
            <a:ext cx="9338072" cy="713575"/>
          </a:xfrm>
          <a:solidFill>
            <a:schemeClr val="tx2">
              <a:lumMod val="50000"/>
            </a:schemeClr>
          </a:solidFill>
        </p:spPr>
        <p:txBody>
          <a:bodyPr>
            <a:normAutofit/>
          </a:bodyPr>
          <a:lstStyle/>
          <a:p>
            <a:r>
              <a:rPr lang="en-US" sz="2000" b="1" dirty="0">
                <a:solidFill>
                  <a:schemeClr val="bg1"/>
                </a:solidFill>
              </a:rPr>
              <a:t>π</a:t>
            </a:r>
            <a:r>
              <a:rPr lang="en-US" sz="2000" b="1" dirty="0" err="1">
                <a:solidFill>
                  <a:schemeClr val="bg1"/>
                </a:solidFill>
              </a:rPr>
              <a:t>ιο</a:t>
            </a:r>
            <a:r>
              <a:rPr lang="en-US" sz="2000" b="1" dirty="0">
                <a:solidFill>
                  <a:schemeClr val="bg1"/>
                </a:solidFill>
              </a:rPr>
              <a:t> </a:t>
            </a:r>
            <a:r>
              <a:rPr lang="en-US" sz="2000" b="1" dirty="0" err="1">
                <a:solidFill>
                  <a:schemeClr val="bg1"/>
                </a:solidFill>
              </a:rPr>
              <a:t>ικ</a:t>
            </a:r>
            <a:r>
              <a:rPr lang="en-US" sz="2000" b="1" dirty="0">
                <a:solidFill>
                  <a:schemeClr val="bg1"/>
                </a:solidFill>
              </a:rPr>
              <a:t>ανό/ αποτελεσματικό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4012565423"/>
              </p:ext>
            </p:extLst>
          </p:nvPr>
        </p:nvGraphicFramePr>
        <p:xfrm>
          <a:off x="541338" y="1895475"/>
          <a:ext cx="9744075" cy="53578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3" name="Picture 6">
            <a:extLst>
              <a:ext uri="{FF2B5EF4-FFF2-40B4-BE49-F238E27FC236}">
                <a16:creationId xmlns:a16="http://schemas.microsoft.com/office/drawing/2014/main" xmlns="" id="{34E4C294-4A2D-201D-A7D1-2B09106BAD9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7792" y="7457421"/>
            <a:ext cx="1027112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Εικόνα 3" descr="Εικόνα που περιέχει κείμενο, clipart&#10;&#10;Περιγραφή που δημιουργήθηκε αυτόματα">
            <a:extLst>
              <a:ext uri="{FF2B5EF4-FFF2-40B4-BE49-F238E27FC236}">
                <a16:creationId xmlns:a16="http://schemas.microsoft.com/office/drawing/2014/main" xmlns="" id="{CDC3F7E5-A971-1917-5A4F-1E6EE65DBF06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518967" y="7457421"/>
            <a:ext cx="1563445" cy="514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7910456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44340" y="432319"/>
            <a:ext cx="9338072" cy="759873"/>
          </a:xfrm>
          <a:solidFill>
            <a:schemeClr val="tx2">
              <a:lumMod val="50000"/>
            </a:schemeClr>
          </a:solidFill>
        </p:spPr>
        <p:txBody>
          <a:bodyPr>
            <a:normAutofit/>
          </a:bodyPr>
          <a:lstStyle/>
          <a:p>
            <a:r>
              <a:rPr lang="en-US" sz="2000" b="1" dirty="0">
                <a:solidFill>
                  <a:schemeClr val="bg1"/>
                </a:solidFill>
              </a:rPr>
              <a:t>π</a:t>
            </a:r>
            <a:r>
              <a:rPr lang="en-US" sz="2000" b="1" dirty="0" err="1">
                <a:solidFill>
                  <a:schemeClr val="bg1"/>
                </a:solidFill>
              </a:rPr>
              <a:t>ιο</a:t>
            </a:r>
            <a:r>
              <a:rPr lang="en-US" sz="2000" b="1" dirty="0">
                <a:solidFill>
                  <a:schemeClr val="bg1"/>
                </a:solidFill>
              </a:rPr>
              <a:t> </a:t>
            </a:r>
            <a:r>
              <a:rPr lang="en-US" sz="2000" b="1" dirty="0" err="1">
                <a:solidFill>
                  <a:schemeClr val="bg1"/>
                </a:solidFill>
              </a:rPr>
              <a:t>κοντά</a:t>
            </a:r>
            <a:r>
              <a:rPr lang="en-US" sz="2000" b="1" dirty="0">
                <a:solidFill>
                  <a:schemeClr val="bg1"/>
                </a:solidFill>
              </a:rPr>
              <a:t> </a:t>
            </a:r>
            <a:r>
              <a:rPr lang="en-US" sz="2000" b="1" dirty="0" err="1">
                <a:solidFill>
                  <a:schemeClr val="bg1"/>
                </a:solidFill>
              </a:rPr>
              <a:t>στους</a:t>
            </a:r>
            <a:r>
              <a:rPr lang="en-US" sz="2000" b="1" dirty="0">
                <a:solidFill>
                  <a:schemeClr val="bg1"/>
                </a:solidFill>
              </a:rPr>
              <a:t> π</a:t>
            </a:r>
            <a:r>
              <a:rPr lang="en-US" sz="2000" b="1" dirty="0" err="1">
                <a:solidFill>
                  <a:schemeClr val="bg1"/>
                </a:solidFill>
              </a:rPr>
              <a:t>ολίτες</a:t>
            </a:r>
            <a:r>
              <a:rPr lang="en-US" sz="2000" b="1" dirty="0">
                <a:solidFill>
                  <a:schemeClr val="bg1"/>
                </a:solidFill>
              </a:rPr>
              <a:t> και τα π</a:t>
            </a:r>
            <a:r>
              <a:rPr lang="en-US" sz="2000" b="1" dirty="0" err="1">
                <a:solidFill>
                  <a:schemeClr val="bg1"/>
                </a:solidFill>
              </a:rPr>
              <a:t>ρο</a:t>
            </a:r>
            <a:r>
              <a:rPr lang="en-US" sz="2000" b="1" dirty="0">
                <a:solidFill>
                  <a:schemeClr val="bg1"/>
                </a:solidFill>
              </a:rPr>
              <a:t>βλήματά τους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919564330"/>
              </p:ext>
            </p:extLst>
          </p:nvPr>
        </p:nvGraphicFramePr>
        <p:xfrm>
          <a:off x="541338" y="1895475"/>
          <a:ext cx="9744075" cy="53578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3" name="Picture 6">
            <a:extLst>
              <a:ext uri="{FF2B5EF4-FFF2-40B4-BE49-F238E27FC236}">
                <a16:creationId xmlns:a16="http://schemas.microsoft.com/office/drawing/2014/main" xmlns="" id="{707F6B8C-2B4F-042E-982D-C0A6B00C404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7792" y="7457421"/>
            <a:ext cx="1027112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Εικόνα 3" descr="Εικόνα που περιέχει κείμενο, clipart&#10;&#10;Περιγραφή που δημιουργήθηκε αυτόματα">
            <a:extLst>
              <a:ext uri="{FF2B5EF4-FFF2-40B4-BE49-F238E27FC236}">
                <a16:creationId xmlns:a16="http://schemas.microsoft.com/office/drawing/2014/main" xmlns="" id="{0D13046C-2E25-4FCB-07C6-8F0B88F08A01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518967" y="7457421"/>
            <a:ext cx="1563445" cy="514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65320104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44340" y="432319"/>
            <a:ext cx="9338072" cy="564431"/>
          </a:xfrm>
          <a:solidFill>
            <a:schemeClr val="tx2">
              <a:lumMod val="50000"/>
            </a:schemeClr>
          </a:solidFill>
        </p:spPr>
        <p:txBody>
          <a:bodyPr>
            <a:normAutofit/>
          </a:bodyPr>
          <a:lstStyle/>
          <a:p>
            <a:r>
              <a:rPr lang="en-US" sz="2000" b="1" dirty="0">
                <a:solidFill>
                  <a:schemeClr val="bg1"/>
                </a:solidFill>
              </a:rPr>
              <a:t>π</a:t>
            </a:r>
            <a:r>
              <a:rPr lang="en-US" sz="2000" b="1" dirty="0" err="1">
                <a:solidFill>
                  <a:schemeClr val="bg1"/>
                </a:solidFill>
              </a:rPr>
              <a:t>ιο</a:t>
            </a:r>
            <a:r>
              <a:rPr lang="en-US" sz="2000" b="1" dirty="0">
                <a:solidFill>
                  <a:schemeClr val="bg1"/>
                </a:solidFill>
              </a:rPr>
              <a:t> </a:t>
            </a:r>
            <a:r>
              <a:rPr lang="en-US" sz="2000" b="1" dirty="0" err="1">
                <a:solidFill>
                  <a:schemeClr val="bg1"/>
                </a:solidFill>
              </a:rPr>
              <a:t>έμ</a:t>
            </a:r>
            <a:r>
              <a:rPr lang="en-US" sz="2000" b="1" dirty="0">
                <a:solidFill>
                  <a:schemeClr val="bg1"/>
                </a:solidFill>
              </a:rPr>
              <a:t>πειρο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173008320"/>
              </p:ext>
            </p:extLst>
          </p:nvPr>
        </p:nvGraphicFramePr>
        <p:xfrm>
          <a:off x="541338" y="1895475"/>
          <a:ext cx="9744075" cy="53578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3" name="Picture 6">
            <a:extLst>
              <a:ext uri="{FF2B5EF4-FFF2-40B4-BE49-F238E27FC236}">
                <a16:creationId xmlns:a16="http://schemas.microsoft.com/office/drawing/2014/main" xmlns="" id="{EE9F3C09-0C53-ACB7-79D4-83CD6C1F27B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7792" y="7457421"/>
            <a:ext cx="1027112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Εικόνα 3" descr="Εικόνα που περιέχει κείμενο, clipart&#10;&#10;Περιγραφή που δημιουργήθηκε αυτόματα">
            <a:extLst>
              <a:ext uri="{FF2B5EF4-FFF2-40B4-BE49-F238E27FC236}">
                <a16:creationId xmlns:a16="http://schemas.microsoft.com/office/drawing/2014/main" xmlns="" id="{38B3740D-B0AE-BE80-817E-FBC2053BF7E0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518967" y="7457421"/>
            <a:ext cx="1563445" cy="514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65320104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44340" y="432319"/>
            <a:ext cx="9338072" cy="783023"/>
          </a:xfrm>
          <a:solidFill>
            <a:schemeClr val="tx2">
              <a:lumMod val="50000"/>
            </a:schemeClr>
          </a:solidFill>
        </p:spPr>
        <p:txBody>
          <a:bodyPr>
            <a:normAutofit/>
          </a:bodyPr>
          <a:lstStyle/>
          <a:p>
            <a:r>
              <a:rPr lang="en-US" sz="2000" b="1" dirty="0" err="1">
                <a:solidFill>
                  <a:schemeClr val="bg1"/>
                </a:solidFill>
              </a:rPr>
              <a:t>ότι</a:t>
            </a:r>
            <a:r>
              <a:rPr lang="en-US" sz="2000" b="1" dirty="0">
                <a:solidFill>
                  <a:schemeClr val="bg1"/>
                </a:solidFill>
              </a:rPr>
              <a:t> </a:t>
            </a:r>
            <a:r>
              <a:rPr lang="en-US" sz="2000" b="1" dirty="0" err="1">
                <a:solidFill>
                  <a:schemeClr val="bg1"/>
                </a:solidFill>
              </a:rPr>
              <a:t>δι</a:t>
            </a:r>
            <a:r>
              <a:rPr lang="en-US" sz="2000" b="1" dirty="0">
                <a:solidFill>
                  <a:schemeClr val="bg1"/>
                </a:solidFill>
              </a:rPr>
              <a:t>αθέτει ολοκληρωμένες απόψεις για τις ανάγκες και τις προοπτικές της Θεσσαλονίκης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887293831"/>
              </p:ext>
            </p:extLst>
          </p:nvPr>
        </p:nvGraphicFramePr>
        <p:xfrm>
          <a:off x="541338" y="1895475"/>
          <a:ext cx="9744075" cy="53578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3" name="Picture 6">
            <a:extLst>
              <a:ext uri="{FF2B5EF4-FFF2-40B4-BE49-F238E27FC236}">
                <a16:creationId xmlns:a16="http://schemas.microsoft.com/office/drawing/2014/main" xmlns="" id="{9DFA99FA-7FBA-2D55-C466-1416FEBD753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7792" y="7457421"/>
            <a:ext cx="1027112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Εικόνα 3" descr="Εικόνα που περιέχει κείμενο, clipart&#10;&#10;Περιγραφή που δημιουργήθηκε αυτόματα">
            <a:extLst>
              <a:ext uri="{FF2B5EF4-FFF2-40B4-BE49-F238E27FC236}">
                <a16:creationId xmlns:a16="http://schemas.microsoft.com/office/drawing/2014/main" xmlns="" id="{D338952F-DFCD-FA3A-099D-21F6C72438DD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518967" y="7457421"/>
            <a:ext cx="1563445" cy="514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65320104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44340" y="432319"/>
            <a:ext cx="9338072" cy="736724"/>
          </a:xfrm>
          <a:solidFill>
            <a:schemeClr val="tx2">
              <a:lumMod val="50000"/>
            </a:schemeClr>
          </a:solidFill>
        </p:spPr>
        <p:txBody>
          <a:bodyPr>
            <a:normAutofit/>
          </a:bodyPr>
          <a:lstStyle/>
          <a:p>
            <a:pPr algn="l"/>
            <a:r>
              <a:rPr lang="el-GR" sz="2000" b="1" dirty="0">
                <a:solidFill>
                  <a:schemeClr val="bg1"/>
                </a:solidFill>
              </a:rPr>
              <a:t>Αν την επόμενη Κυριακή είχαμε εκλογές για ανάδειξη Δημάρχου και ήταν υποψήφιοι οι παρακάτω, ποιον θα επιλέγατε;</a:t>
            </a:r>
            <a:endParaRPr lang="en-US" sz="2000" b="1" dirty="0">
              <a:solidFill>
                <a:schemeClr val="bg1"/>
              </a:solidFill>
            </a:endParaRPr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249835702"/>
              </p:ext>
            </p:extLst>
          </p:nvPr>
        </p:nvGraphicFramePr>
        <p:xfrm>
          <a:off x="541338" y="1895475"/>
          <a:ext cx="9744075" cy="53578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3" name="Picture 6">
            <a:extLst>
              <a:ext uri="{FF2B5EF4-FFF2-40B4-BE49-F238E27FC236}">
                <a16:creationId xmlns:a16="http://schemas.microsoft.com/office/drawing/2014/main" xmlns="" id="{B25105E4-BDA4-C069-BDDB-E0D29D727A7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7792" y="7457421"/>
            <a:ext cx="1027112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Εικόνα 3" descr="Εικόνα που περιέχει κείμενο, clipart&#10;&#10;Περιγραφή που δημιουργήθηκε αυτόματα">
            <a:extLst>
              <a:ext uri="{FF2B5EF4-FFF2-40B4-BE49-F238E27FC236}">
                <a16:creationId xmlns:a16="http://schemas.microsoft.com/office/drawing/2014/main" xmlns="" id="{AA7BC1AB-BC98-1FF1-113A-F91B9D5B387E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518967" y="7457421"/>
            <a:ext cx="1563445" cy="514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91228125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44340" y="432319"/>
            <a:ext cx="9338072" cy="1188137"/>
          </a:xfrm>
          <a:solidFill>
            <a:schemeClr val="tx2">
              <a:lumMod val="50000"/>
            </a:schemeClr>
          </a:solidFill>
        </p:spPr>
        <p:txBody>
          <a:bodyPr>
            <a:normAutofit/>
          </a:bodyPr>
          <a:lstStyle/>
          <a:p>
            <a:r>
              <a:rPr lang="el-GR" sz="2000" b="1" dirty="0">
                <a:solidFill>
                  <a:schemeClr val="bg1"/>
                </a:solidFill>
              </a:rPr>
              <a:t>Αν την επόμενη Κυριακή είχαμε εκλογές για ανάδειξη Δημάρχου και ήταν υποψήφιοι οι παρακάτω, ποιον θα επιλέγατε;</a:t>
            </a:r>
            <a:br>
              <a:rPr lang="el-GR" sz="2000" b="1" dirty="0">
                <a:solidFill>
                  <a:schemeClr val="bg1"/>
                </a:solidFill>
              </a:rPr>
            </a:br>
            <a:r>
              <a:rPr lang="el-GR" sz="2000" b="1" dirty="0" err="1">
                <a:solidFill>
                  <a:schemeClr val="bg1"/>
                </a:solidFill>
                <a:highlight>
                  <a:srgbClr val="800000"/>
                </a:highlight>
              </a:rPr>
              <a:t>Επι</a:t>
            </a:r>
            <a:r>
              <a:rPr lang="el-GR" sz="2000" b="1" dirty="0">
                <a:solidFill>
                  <a:schemeClr val="bg1"/>
                </a:solidFill>
                <a:highlight>
                  <a:srgbClr val="800000"/>
                </a:highlight>
              </a:rPr>
              <a:t> των εγκύρων</a:t>
            </a:r>
            <a:endParaRPr lang="en-US" sz="2000" b="1" dirty="0">
              <a:solidFill>
                <a:schemeClr val="bg1"/>
              </a:solidFill>
              <a:highlight>
                <a:srgbClr val="800000"/>
              </a:highlight>
            </a:endParaRP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742049990"/>
              </p:ext>
            </p:extLst>
          </p:nvPr>
        </p:nvGraphicFramePr>
        <p:xfrm>
          <a:off x="541338" y="1895475"/>
          <a:ext cx="9744075" cy="53578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3" name="Picture 6">
            <a:extLst>
              <a:ext uri="{FF2B5EF4-FFF2-40B4-BE49-F238E27FC236}">
                <a16:creationId xmlns:a16="http://schemas.microsoft.com/office/drawing/2014/main" xmlns="" id="{9BCB2541-60D4-1EE6-D67D-A85A51B1748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7792" y="7457421"/>
            <a:ext cx="1027112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Εικόνα 3" descr="Εικόνα που περιέχει κείμενο, clipart&#10;&#10;Περιγραφή που δημιουργήθηκε αυτόματα">
            <a:extLst>
              <a:ext uri="{FF2B5EF4-FFF2-40B4-BE49-F238E27FC236}">
                <a16:creationId xmlns:a16="http://schemas.microsoft.com/office/drawing/2014/main" xmlns="" id="{83A30CF4-9D4D-3D13-D3FE-E728C45B05E3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518967" y="7457421"/>
            <a:ext cx="1563445" cy="514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69548568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44340" y="432319"/>
            <a:ext cx="9338072" cy="644127"/>
          </a:xfrm>
          <a:solidFill>
            <a:schemeClr val="tx2">
              <a:lumMod val="50000"/>
            </a:schemeClr>
          </a:solidFill>
        </p:spPr>
        <p:txBody>
          <a:bodyPr>
            <a:normAutofit/>
          </a:bodyPr>
          <a:lstStyle/>
          <a:p>
            <a:r>
              <a:rPr lang="el-GR" sz="2000" b="1" dirty="0">
                <a:solidFill>
                  <a:schemeClr val="bg1"/>
                </a:solidFill>
              </a:rPr>
              <a:t>Και ποιο κόμμα σκέφτεστε να ψηφίσετε</a:t>
            </a:r>
            <a:r>
              <a:rPr lang="en-US" sz="2000" b="1" dirty="0">
                <a:solidFill>
                  <a:schemeClr val="bg1"/>
                </a:solidFill>
              </a:rPr>
              <a:t> </a:t>
            </a:r>
            <a:r>
              <a:rPr lang="el-GR" sz="2000" b="1" dirty="0">
                <a:solidFill>
                  <a:schemeClr val="bg1"/>
                </a:solidFill>
              </a:rPr>
              <a:t> στις ερχόμενες βουλευτικές εκλογές;</a:t>
            </a:r>
            <a:r>
              <a:rPr lang="en-US" sz="2000" b="1" dirty="0">
                <a:solidFill>
                  <a:schemeClr val="bg1"/>
                </a:solidFill>
              </a:rPr>
              <a:t> 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943526931"/>
              </p:ext>
            </p:extLst>
          </p:nvPr>
        </p:nvGraphicFramePr>
        <p:xfrm>
          <a:off x="541338" y="1474788"/>
          <a:ext cx="9744075" cy="5778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3" name="Picture 6">
            <a:extLst>
              <a:ext uri="{FF2B5EF4-FFF2-40B4-BE49-F238E27FC236}">
                <a16:creationId xmlns:a16="http://schemas.microsoft.com/office/drawing/2014/main" xmlns="" id="{CFA484F2-6F3A-E8FC-3E6A-3C9857A5FB2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7792" y="7457421"/>
            <a:ext cx="1027112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Εικόνα 4" descr="Εικόνα που περιέχει κείμενο, clipart&#10;&#10;Περιγραφή που δημιουργήθηκε αυτόματα">
            <a:extLst>
              <a:ext uri="{FF2B5EF4-FFF2-40B4-BE49-F238E27FC236}">
                <a16:creationId xmlns:a16="http://schemas.microsoft.com/office/drawing/2014/main" xmlns="" id="{ABBFDEAB-58BC-142E-5530-406918157698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518967" y="7457421"/>
            <a:ext cx="1563445" cy="514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91228125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44340" y="432319"/>
            <a:ext cx="9338072" cy="864046"/>
          </a:xfrm>
          <a:solidFill>
            <a:schemeClr val="tx2">
              <a:lumMod val="50000"/>
            </a:schemeClr>
          </a:solidFill>
        </p:spPr>
        <p:txBody>
          <a:bodyPr>
            <a:normAutofit/>
          </a:bodyPr>
          <a:lstStyle/>
          <a:p>
            <a:r>
              <a:rPr lang="el-GR" sz="2000" b="1" dirty="0">
                <a:solidFill>
                  <a:schemeClr val="bg1"/>
                </a:solidFill>
              </a:rPr>
              <a:t>Και ποιο κόμμα σκέφτεστε να ψηφίσετε</a:t>
            </a:r>
            <a:r>
              <a:rPr lang="en-US" sz="2000" b="1" dirty="0">
                <a:solidFill>
                  <a:schemeClr val="bg1"/>
                </a:solidFill>
              </a:rPr>
              <a:t> </a:t>
            </a:r>
            <a:r>
              <a:rPr lang="el-GR" sz="2000" b="1" dirty="0">
                <a:solidFill>
                  <a:schemeClr val="bg1"/>
                </a:solidFill>
              </a:rPr>
              <a:t> στις ερχόμενες βουλευτικές εκλογές;</a:t>
            </a:r>
            <a:r>
              <a:rPr lang="en-US" sz="2000" b="1" dirty="0">
                <a:solidFill>
                  <a:schemeClr val="bg1"/>
                </a:solidFill>
              </a:rPr>
              <a:t> </a:t>
            </a:r>
            <a:br>
              <a:rPr lang="en-US" sz="2000" b="1" dirty="0">
                <a:solidFill>
                  <a:schemeClr val="bg1"/>
                </a:solidFill>
              </a:rPr>
            </a:br>
            <a:r>
              <a:rPr lang="el-GR" sz="2000" b="1" dirty="0" err="1">
                <a:solidFill>
                  <a:schemeClr val="bg1"/>
                </a:solidFill>
                <a:highlight>
                  <a:srgbClr val="800000"/>
                </a:highlight>
              </a:rPr>
              <a:t>Επι</a:t>
            </a:r>
            <a:r>
              <a:rPr lang="el-GR" sz="2000" b="1" dirty="0">
                <a:solidFill>
                  <a:schemeClr val="bg1"/>
                </a:solidFill>
                <a:highlight>
                  <a:srgbClr val="800000"/>
                </a:highlight>
              </a:rPr>
              <a:t> των εγκύρων</a:t>
            </a:r>
            <a:endParaRPr lang="en-US" sz="2000" b="1" dirty="0">
              <a:solidFill>
                <a:schemeClr val="bg1"/>
              </a:solidFill>
              <a:highlight>
                <a:srgbClr val="800000"/>
              </a:highlight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4058633112"/>
              </p:ext>
            </p:extLst>
          </p:nvPr>
        </p:nvGraphicFramePr>
        <p:xfrm>
          <a:off x="541338" y="1666754"/>
          <a:ext cx="9744075" cy="55865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3" name="Picture 6">
            <a:extLst>
              <a:ext uri="{FF2B5EF4-FFF2-40B4-BE49-F238E27FC236}">
                <a16:creationId xmlns:a16="http://schemas.microsoft.com/office/drawing/2014/main" xmlns="" id="{3710DA7D-2F66-0B4A-18F8-3E04C88B424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7792" y="7457421"/>
            <a:ext cx="1027112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Εικόνα 4" descr="Εικόνα που περιέχει κείμενο, clipart&#10;&#10;Περιγραφή που δημιουργήθηκε αυτόματα">
            <a:extLst>
              <a:ext uri="{FF2B5EF4-FFF2-40B4-BE49-F238E27FC236}">
                <a16:creationId xmlns:a16="http://schemas.microsoft.com/office/drawing/2014/main" xmlns="" id="{013208E6-086A-0D47-CAED-0DB155A2DBF5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518967" y="7457421"/>
            <a:ext cx="1563445" cy="514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9122812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2" name="Rectangle 3101">
            <a:extLst>
              <a:ext uri="{FF2B5EF4-FFF2-40B4-BE49-F238E27FC236}">
                <a16:creationId xmlns:a16="http://schemas.microsoft.com/office/drawing/2014/main" xmlns="" id="{B775CD93-9DF2-48CB-9F57-1BCA9A46C7F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414123" y="530509"/>
            <a:ext cx="3032031" cy="4500794"/>
          </a:xfrm>
          <a:prstGeom prst="rect">
            <a:avLst/>
          </a:prstGeom>
          <a:solidFill>
            <a:srgbClr val="595959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03311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074" name="Title 5">
            <a:extLst>
              <a:ext uri="{FF2B5EF4-FFF2-40B4-BE49-F238E27FC236}">
                <a16:creationId xmlns:a16="http://schemas.microsoft.com/office/drawing/2014/main" xmlns="" id="{E27AB5F6-B526-4477-9C02-1AC62B0211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0205" y="866138"/>
            <a:ext cx="2526589" cy="3833384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lnSpc>
                <a:spcPct val="90000"/>
              </a:lnSpc>
            </a:pPr>
            <a:r>
              <a:rPr lang="en-US" altLang="en-US" sz="39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Τα</a:t>
            </a:r>
            <a:r>
              <a:rPr lang="en-US" altLang="en-US" sz="39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υτότητ</a:t>
            </a:r>
            <a:r>
              <a:rPr lang="en-US" altLang="en-US" sz="39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α Έρευνας</a:t>
            </a:r>
          </a:p>
        </p:txBody>
      </p:sp>
      <p:sp>
        <p:nvSpPr>
          <p:cNvPr id="3104" name="Rectangle 3103">
            <a:extLst>
              <a:ext uri="{FF2B5EF4-FFF2-40B4-BE49-F238E27FC236}">
                <a16:creationId xmlns:a16="http://schemas.microsoft.com/office/drawing/2014/main" xmlns="" id="{6166C6D1-23AC-49C4-BA07-238E4E9F8CE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414122" y="5232487"/>
            <a:ext cx="3032031" cy="2344200"/>
          </a:xfrm>
          <a:prstGeom prst="rect">
            <a:avLst/>
          </a:prstGeom>
          <a:solidFill>
            <a:schemeClr val="accent1">
              <a:alpha val="95000"/>
            </a:scheme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03311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106" name="Rectangle 3105">
            <a:extLst>
              <a:ext uri="{FF2B5EF4-FFF2-40B4-BE49-F238E27FC236}">
                <a16:creationId xmlns:a16="http://schemas.microsoft.com/office/drawing/2014/main" xmlns="" id="{1C091803-41C2-48E0-9228-5148460C747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3591691" y="530509"/>
            <a:ext cx="6827526" cy="7048215"/>
          </a:xfrm>
          <a:prstGeom prst="rect">
            <a:avLst/>
          </a:prstGeom>
          <a:solidFill>
            <a:schemeClr val="tx1">
              <a:lumMod val="50000"/>
              <a:lumOff val="50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03311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075" name="4 - Θέση περιεχομένου">
            <a:extLst>
              <a:ext uri="{FF2B5EF4-FFF2-40B4-BE49-F238E27FC236}">
                <a16:creationId xmlns:a16="http://schemas.microsoft.com/office/drawing/2014/main" xmlns="" id="{0FD9D685-9ECC-480A-9435-6AA3E4ED35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017" y="648183"/>
            <a:ext cx="6249528" cy="6624636"/>
          </a:xfrm>
        </p:spPr>
        <p:txBody>
          <a:bodyPr vert="horz" lIns="91440" tIns="45720" rIns="91440" bIns="45720" rtlCol="0" anchor="ctr">
            <a:normAutofit lnSpcReduction="10000"/>
          </a:bodyPr>
          <a:lstStyle/>
          <a:p>
            <a:pPr indent="-228600" defTabSz="914400">
              <a:lnSpc>
                <a:spcPct val="90000"/>
              </a:lnSpc>
              <a:defRPr/>
            </a:pPr>
            <a:r>
              <a:rPr lang="en-US" altLang="en-US" sz="1100" b="1" dirty="0"/>
              <a:t>Η </a:t>
            </a:r>
            <a:r>
              <a:rPr lang="en-US" altLang="en-US" sz="1100" b="1" dirty="0" err="1"/>
              <a:t>Έρευν</a:t>
            </a:r>
            <a:r>
              <a:rPr lang="en-US" altLang="en-US" sz="1100" b="1" dirty="0"/>
              <a:t>α πραγματοποιήθηκε από την Opinion Poll Ε.Π.Ε – Αριθμός Μητρώου Ε.Σ.Ρ. 49.</a:t>
            </a:r>
            <a:endParaRPr lang="el-GR" altLang="en-US" sz="1100" b="1" dirty="0"/>
          </a:p>
          <a:p>
            <a:pPr marL="75898" indent="0" defTabSz="914400">
              <a:lnSpc>
                <a:spcPct val="90000"/>
              </a:lnSpc>
              <a:buNone/>
              <a:defRPr/>
            </a:pPr>
            <a:endParaRPr lang="en-US" altLang="en-US" sz="1100" b="1" dirty="0"/>
          </a:p>
          <a:p>
            <a:pPr marL="304498" marR="0" lvl="0" indent="-2286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alt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50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ΕΝΤΟΛΕΑΣ :</a:t>
            </a:r>
          </a:p>
          <a:p>
            <a:pPr marL="75898" indent="0" defTabSz="914400">
              <a:lnSpc>
                <a:spcPct val="90000"/>
              </a:lnSpc>
              <a:buNone/>
              <a:defRPr/>
            </a:pPr>
            <a:endParaRPr lang="en-US" altLang="en-US" sz="1200" b="1" dirty="0"/>
          </a:p>
          <a:p>
            <a:pPr indent="-228600" defTabSz="914400">
              <a:lnSpc>
                <a:spcPct val="90000"/>
              </a:lnSpc>
              <a:defRPr/>
            </a:pPr>
            <a:r>
              <a:rPr lang="en-US" altLang="en-US" sz="1200" b="1" dirty="0"/>
              <a:t>ΕΞΕΤΑΖΟΜΕΝΟΣ ΠΛΗΘΥΣΜΟΣ: </a:t>
            </a:r>
            <a:r>
              <a:rPr lang="en-US" altLang="en-US" sz="1200" b="1" dirty="0" err="1"/>
              <a:t>Ηλικί</a:t>
            </a:r>
            <a:r>
              <a:rPr lang="en-US" altLang="en-US" sz="1200" b="1" dirty="0"/>
              <a:t>ας άνω των 17, με δικαίωμα ψήφου</a:t>
            </a:r>
            <a:endParaRPr lang="el-GR" altLang="en-US" sz="1200" b="1" dirty="0"/>
          </a:p>
          <a:p>
            <a:pPr marL="75898" indent="0" defTabSz="914400">
              <a:lnSpc>
                <a:spcPct val="90000"/>
              </a:lnSpc>
              <a:buNone/>
              <a:defRPr/>
            </a:pPr>
            <a:endParaRPr lang="en-US" altLang="en-US" sz="1200" b="1" dirty="0"/>
          </a:p>
          <a:p>
            <a:pPr indent="-228600" defTabSz="914400">
              <a:lnSpc>
                <a:spcPct val="90000"/>
              </a:lnSpc>
              <a:defRPr/>
            </a:pPr>
            <a:r>
              <a:rPr lang="en-US" altLang="en-US" sz="1200" b="1" dirty="0"/>
              <a:t>ΜΕΓΕΘΟΣ ΔΕΙΓΜΑΤΟΣ: </a:t>
            </a:r>
            <a:r>
              <a:rPr kumimoji="0" lang="el-GR" alt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1001 </a:t>
            </a:r>
            <a:r>
              <a:rPr kumimoji="0" lang="en-US" altLang="en-US" sz="1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Nοικοκυριά</a:t>
            </a:r>
            <a:endParaRPr lang="el-GR" altLang="en-US" sz="1200" b="1" dirty="0"/>
          </a:p>
          <a:p>
            <a:pPr marL="75898" indent="0" defTabSz="914400">
              <a:lnSpc>
                <a:spcPct val="90000"/>
              </a:lnSpc>
              <a:buNone/>
              <a:defRPr/>
            </a:pPr>
            <a:endParaRPr lang="en-US" altLang="en-US" sz="1200" b="1" dirty="0"/>
          </a:p>
          <a:p>
            <a:pPr indent="-228600" defTabSz="914400">
              <a:lnSpc>
                <a:spcPct val="90000"/>
              </a:lnSpc>
              <a:defRPr/>
            </a:pPr>
            <a:r>
              <a:rPr lang="en-US" altLang="en-US" sz="1200" b="1" dirty="0"/>
              <a:t>ΧΡΟΝΙΚΟ ΔΙΑΣΤΗΜΑ: </a:t>
            </a:r>
            <a:r>
              <a:rPr lang="el-GR" altLang="en-US" sz="1200" b="1" dirty="0"/>
              <a:t>από 6</a:t>
            </a:r>
            <a:r>
              <a:rPr lang="en-US" altLang="en-US" sz="1200" b="1" dirty="0"/>
              <a:t> </a:t>
            </a:r>
            <a:r>
              <a:rPr lang="el-GR" altLang="en-US" sz="1200" b="1" dirty="0"/>
              <a:t>Ιουνίου έως </a:t>
            </a:r>
            <a:r>
              <a:rPr lang="en-US" altLang="en-US" sz="1200" b="1" dirty="0"/>
              <a:t> </a:t>
            </a:r>
            <a:r>
              <a:rPr lang="el-GR" altLang="en-US" sz="1200" b="1" dirty="0"/>
              <a:t>9</a:t>
            </a:r>
            <a:r>
              <a:rPr lang="en-US" altLang="en-US" sz="1200" b="1" dirty="0"/>
              <a:t>  </a:t>
            </a:r>
            <a:r>
              <a:rPr lang="el-GR" altLang="en-US" sz="1200" b="1" dirty="0"/>
              <a:t>Ιουνίου   2023</a:t>
            </a:r>
          </a:p>
          <a:p>
            <a:pPr marL="75898" indent="0" defTabSz="914400">
              <a:lnSpc>
                <a:spcPct val="90000"/>
              </a:lnSpc>
              <a:buNone/>
              <a:defRPr/>
            </a:pPr>
            <a:endParaRPr lang="en-US" altLang="en-US" sz="1200" b="1" dirty="0"/>
          </a:p>
          <a:p>
            <a:pPr indent="-228600" defTabSz="914400">
              <a:lnSpc>
                <a:spcPct val="90000"/>
              </a:lnSpc>
              <a:defRPr/>
            </a:pPr>
            <a:r>
              <a:rPr lang="en-US" altLang="en-US" sz="1200" b="1" dirty="0"/>
              <a:t>ΠΕΡΙΟΧΗ ΔΙΕΞΑΓΩΓΗΣ: </a:t>
            </a:r>
            <a:r>
              <a:rPr kumimoji="0" lang="el-GR" alt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ΔΗΜΟΣ </a:t>
            </a:r>
            <a:r>
              <a:rPr lang="el-GR" altLang="en-US" sz="1400" b="1" dirty="0">
                <a:solidFill>
                  <a:prstClr val="black"/>
                </a:solidFill>
                <a:latin typeface="Calibri"/>
              </a:rPr>
              <a:t>ΘΕΣΣΑΛΟΝΙΚΗΣ</a:t>
            </a:r>
            <a:endParaRPr lang="en-US" altLang="en-US" sz="1200" b="1" dirty="0"/>
          </a:p>
          <a:p>
            <a:pPr indent="-228600" defTabSz="914400">
              <a:lnSpc>
                <a:spcPct val="90000"/>
              </a:lnSpc>
              <a:defRPr/>
            </a:pPr>
            <a:endParaRPr lang="en-US" altLang="en-US" sz="1200" b="1" dirty="0"/>
          </a:p>
          <a:p>
            <a:pPr indent="-228600" defTabSz="914400">
              <a:lnSpc>
                <a:spcPct val="90000"/>
              </a:lnSpc>
              <a:defRPr/>
            </a:pPr>
            <a:r>
              <a:rPr lang="en-US" altLang="en-US" sz="1200" b="1" dirty="0"/>
              <a:t>ΜΕΘΟΔΟΣ ΔΕΙΓΜΑΤΟΛΗΨΙΑΣ: </a:t>
            </a:r>
            <a:r>
              <a:rPr lang="en-US" altLang="en-US" sz="1200" b="1" dirty="0" err="1"/>
              <a:t>Πολυστ</a:t>
            </a:r>
            <a:r>
              <a:rPr lang="en-US" altLang="en-US" sz="1200" b="1" dirty="0"/>
              <a:t>αδιακή τυχαία δειγματοληψία με χρήση quota βάσει  γεωγραφικής κατανομής.</a:t>
            </a:r>
          </a:p>
          <a:p>
            <a:pPr indent="-228600" defTabSz="914400">
              <a:lnSpc>
                <a:spcPct val="90000"/>
              </a:lnSpc>
              <a:defRPr/>
            </a:pPr>
            <a:endParaRPr lang="en-US" altLang="en-US" sz="1200" b="1" dirty="0"/>
          </a:p>
          <a:p>
            <a:pPr indent="-228600" defTabSz="914400">
              <a:lnSpc>
                <a:spcPct val="90000"/>
              </a:lnSpc>
              <a:defRPr/>
            </a:pPr>
            <a:r>
              <a:rPr lang="en-US" altLang="en-US" sz="1200" b="1" dirty="0"/>
              <a:t>ΜΕΘΟΔΟΣ ΣΥΛΛΟΓΗΣ ΣΤΟΙΧΕΙΩΝ: </a:t>
            </a:r>
            <a:r>
              <a:rPr lang="en-US" altLang="en-US" sz="1200" b="1" dirty="0" err="1"/>
              <a:t>Τηλεφωνικές</a:t>
            </a:r>
            <a:r>
              <a:rPr lang="en-US" altLang="en-US" sz="1200" b="1" dirty="0"/>
              <a:t> </a:t>
            </a:r>
            <a:r>
              <a:rPr lang="en-US" altLang="en-US" sz="1200" b="1" dirty="0" err="1"/>
              <a:t>συνεντεύξεις</a:t>
            </a:r>
            <a:r>
              <a:rPr lang="en-US" altLang="en-US" sz="1200" b="1" dirty="0"/>
              <a:t> β</a:t>
            </a:r>
            <a:r>
              <a:rPr lang="en-US" altLang="en-US" sz="1200" b="1" dirty="0" err="1"/>
              <a:t>άσει</a:t>
            </a:r>
            <a:r>
              <a:rPr lang="en-US" altLang="en-US" sz="1200" b="1" dirty="0"/>
              <a:t>    </a:t>
            </a:r>
            <a:r>
              <a:rPr lang="en-US" altLang="en-US" sz="1200" b="1" dirty="0" err="1"/>
              <a:t>ηλεκτρονικού</a:t>
            </a:r>
            <a:r>
              <a:rPr lang="en-US" altLang="en-US" sz="1200" b="1" dirty="0"/>
              <a:t> </a:t>
            </a:r>
            <a:r>
              <a:rPr lang="en-US" altLang="en-US" sz="1200" b="1" dirty="0" err="1"/>
              <a:t>ερωτημ</a:t>
            </a:r>
            <a:r>
              <a:rPr lang="en-US" altLang="en-US" sz="1200" b="1" dirty="0"/>
              <a:t>ατολογίου (CATI).Ακολουθήθηκε η διαδικασία της τυχαίας  επιλογής τηλεφωνικών αριθμών(random dialing) σε σταθερά και κινητά τηλέφωνα.</a:t>
            </a:r>
          </a:p>
          <a:p>
            <a:pPr indent="-228600" defTabSz="914400">
              <a:lnSpc>
                <a:spcPct val="90000"/>
              </a:lnSpc>
              <a:defRPr/>
            </a:pPr>
            <a:r>
              <a:rPr lang="en-US" altLang="en-US" sz="1200" b="1" dirty="0"/>
              <a:t>ΣΤΑΘΜΙΣΗ: </a:t>
            </a:r>
            <a:r>
              <a:rPr lang="en-US" altLang="en-US" sz="1200" b="1" dirty="0" err="1"/>
              <a:t>Έγινε</a:t>
            </a:r>
            <a:r>
              <a:rPr lang="en-US" altLang="en-US" sz="1200" b="1" dirty="0"/>
              <a:t> </a:t>
            </a:r>
            <a:r>
              <a:rPr lang="en-US" altLang="en-US" sz="1200" b="1" dirty="0" err="1"/>
              <a:t>στάθμιση</a:t>
            </a:r>
            <a:r>
              <a:rPr lang="en-US" altLang="en-US" sz="1200" b="1" dirty="0"/>
              <a:t> </a:t>
            </a:r>
            <a:r>
              <a:rPr lang="en-US" altLang="en-US" sz="1200" b="1" dirty="0" err="1"/>
              <a:t>ως</a:t>
            </a:r>
            <a:r>
              <a:rPr lang="en-US" altLang="en-US" sz="1200" b="1" dirty="0"/>
              <a:t> π</a:t>
            </a:r>
            <a:r>
              <a:rPr lang="en-US" altLang="en-US" sz="1200" b="1" dirty="0" err="1"/>
              <a:t>ρος</a:t>
            </a:r>
            <a:r>
              <a:rPr lang="en-US" altLang="en-US" sz="1200" b="1" dirty="0"/>
              <a:t> </a:t>
            </a:r>
            <a:r>
              <a:rPr lang="en-US" altLang="en-US" sz="1200" b="1" dirty="0" err="1"/>
              <a:t>Φύλο</a:t>
            </a:r>
            <a:r>
              <a:rPr lang="en-US" altLang="en-US" sz="1200" b="1" dirty="0"/>
              <a:t> -</a:t>
            </a:r>
            <a:r>
              <a:rPr lang="en-US" altLang="en-US" sz="1200" b="1" dirty="0" err="1"/>
              <a:t>Ηλικί</a:t>
            </a:r>
            <a:r>
              <a:rPr lang="en-US" altLang="en-US" sz="1200" b="1" dirty="0"/>
              <a:t>α, Περιοχή κατοικίας </a:t>
            </a:r>
            <a:r>
              <a:rPr lang="el-GR" altLang="en-US" sz="1200" b="1" dirty="0"/>
              <a:t>και αποτελεσμάτων  Β</a:t>
            </a:r>
            <a:r>
              <a:rPr lang="en-US" altLang="en-US" sz="1200" b="1" dirty="0" err="1"/>
              <a:t>ουλευτικών</a:t>
            </a:r>
            <a:r>
              <a:rPr lang="en-US" altLang="en-US" sz="1200" b="1" dirty="0"/>
              <a:t> </a:t>
            </a:r>
            <a:r>
              <a:rPr lang="en-US" altLang="en-US" sz="1200" b="1" dirty="0" err="1"/>
              <a:t>εκλογών</a:t>
            </a:r>
            <a:r>
              <a:rPr lang="en-US" altLang="en-US" sz="1200" b="1" dirty="0"/>
              <a:t> </a:t>
            </a:r>
            <a:r>
              <a:rPr lang="el-GR" altLang="en-US" sz="1200" b="1" dirty="0"/>
              <a:t>Μαΐου </a:t>
            </a:r>
            <a:r>
              <a:rPr lang="en-US" altLang="en-US" sz="1200" b="1" dirty="0"/>
              <a:t>20</a:t>
            </a:r>
            <a:r>
              <a:rPr lang="el-GR" altLang="en-US" sz="1200" b="1" dirty="0"/>
              <a:t>23</a:t>
            </a:r>
            <a:r>
              <a:rPr lang="en-US" altLang="en-US" sz="1200" b="1" dirty="0"/>
              <a:t>.</a:t>
            </a:r>
          </a:p>
          <a:p>
            <a:pPr indent="-228600" defTabSz="914400">
              <a:lnSpc>
                <a:spcPct val="90000"/>
              </a:lnSpc>
              <a:defRPr/>
            </a:pPr>
            <a:endParaRPr lang="en-US" altLang="en-US" sz="1100" b="1" dirty="0"/>
          </a:p>
          <a:p>
            <a:pPr marL="276071" indent="-228600" defTabSz="914400">
              <a:lnSpc>
                <a:spcPct val="90000"/>
              </a:lnSpc>
              <a:defRPr/>
            </a:pPr>
            <a:r>
              <a:rPr lang="en-US" altLang="en-US" sz="1100" b="1" dirty="0" err="1"/>
              <a:t>Ποσοστό</a:t>
            </a:r>
            <a:r>
              <a:rPr lang="en-US" altLang="en-US" sz="1100" b="1" dirty="0"/>
              <a:t> </a:t>
            </a:r>
            <a:r>
              <a:rPr lang="en-US" altLang="en-US" sz="1100" b="1" dirty="0" err="1"/>
              <a:t>ελέγχου</a:t>
            </a:r>
            <a:r>
              <a:rPr lang="en-US" altLang="en-US" sz="1100" b="1" dirty="0"/>
              <a:t>: </a:t>
            </a:r>
            <a:r>
              <a:rPr lang="el-GR" altLang="en-US" sz="1100" b="1" dirty="0"/>
              <a:t>16,8</a:t>
            </a:r>
            <a:r>
              <a:rPr lang="en-US" altLang="en-US" sz="1100" b="1" dirty="0"/>
              <a:t> %</a:t>
            </a:r>
          </a:p>
          <a:p>
            <a:pPr marL="276071" indent="-228600" defTabSz="914400">
              <a:lnSpc>
                <a:spcPct val="90000"/>
              </a:lnSpc>
              <a:defRPr/>
            </a:pPr>
            <a:endParaRPr lang="en-US" altLang="en-US" sz="1100" b="1" dirty="0"/>
          </a:p>
          <a:p>
            <a:pPr marL="276071" indent="-228600" defTabSz="914400">
              <a:lnSpc>
                <a:spcPct val="90000"/>
              </a:lnSpc>
              <a:defRPr/>
            </a:pPr>
            <a:r>
              <a:rPr lang="en-US" altLang="en-US" sz="1100" b="1" dirty="0" err="1"/>
              <a:t>Τρό</a:t>
            </a:r>
            <a:r>
              <a:rPr lang="en-US" altLang="en-US" sz="1100" b="1" dirty="0"/>
              <a:t>πος ελέγχου: Ταυτόχρονη συνακρόαση τηλεφωνικής κλήσης και θέαση οθόνης</a:t>
            </a:r>
          </a:p>
          <a:p>
            <a:pPr marL="47471" indent="-228600" defTabSz="914400">
              <a:lnSpc>
                <a:spcPct val="90000"/>
              </a:lnSpc>
              <a:defRPr/>
            </a:pPr>
            <a:endParaRPr lang="en-US" altLang="en-US" sz="1100" b="1" dirty="0"/>
          </a:p>
          <a:p>
            <a:pPr marL="276071" indent="-228600" defTabSz="914400">
              <a:lnSpc>
                <a:spcPct val="90000"/>
              </a:lnSpc>
              <a:defRPr/>
            </a:pPr>
            <a:r>
              <a:rPr lang="en-US" sz="1100" b="1" dirty="0"/>
              <a:t>ΕΛΑΧΙΣΤΕΣ ΒΑΣΕΙΣ ΔΕΙΓΜΑΤΟΣ :</a:t>
            </a:r>
            <a:r>
              <a:rPr lang="el-GR" sz="1100" b="1" dirty="0" err="1"/>
              <a:t>Στ</a:t>
            </a:r>
            <a:r>
              <a:rPr lang="en-US" sz="1100" b="1" dirty="0"/>
              <a:t>α π</a:t>
            </a:r>
            <a:r>
              <a:rPr lang="en-US" sz="1100" b="1" dirty="0" err="1"/>
              <a:t>ολιτικά</a:t>
            </a:r>
            <a:r>
              <a:rPr lang="en-US" sz="1100" b="1" dirty="0"/>
              <a:t> </a:t>
            </a:r>
            <a:r>
              <a:rPr lang="en-US" sz="1100" b="1" dirty="0" err="1"/>
              <a:t>κόμμ</a:t>
            </a:r>
            <a:r>
              <a:rPr lang="en-US" sz="1100" b="1" dirty="0"/>
              <a:t>ατα που συγκεντρώνουν βάση ψηφοφόρων </a:t>
            </a:r>
            <a:r>
              <a:rPr lang="el-GR" sz="1100" b="1" dirty="0"/>
              <a:t>σ</a:t>
            </a:r>
            <a:r>
              <a:rPr lang="en-US" sz="1100" b="1" dirty="0" err="1"/>
              <a:t>το</a:t>
            </a:r>
            <a:r>
              <a:rPr lang="en-US" sz="1100" b="1" dirty="0"/>
              <a:t> αστάθμιστο </a:t>
            </a:r>
            <a:r>
              <a:rPr lang="en-US" sz="1100" b="1" dirty="0" err="1"/>
              <a:t>δείγμ</a:t>
            </a:r>
            <a:r>
              <a:rPr lang="en-US" sz="1100" b="1" dirty="0"/>
              <a:t>α </a:t>
            </a:r>
            <a:r>
              <a:rPr lang="el-GR" sz="1100" b="1" dirty="0"/>
              <a:t>μικρότερο των </a:t>
            </a:r>
            <a:r>
              <a:rPr lang="en-US" sz="1100" b="1" dirty="0"/>
              <a:t>60-100 α</a:t>
            </a:r>
            <a:r>
              <a:rPr lang="en-US" sz="1100" b="1" dirty="0" err="1"/>
              <a:t>τόμων</a:t>
            </a:r>
            <a:r>
              <a:rPr lang="el-GR" sz="1100" b="1" dirty="0"/>
              <a:t> (ΚΚΕ, ΕΛΛΗΝΙΚΗ ΛΥΣΗ, ΜΕΡΑ 25</a:t>
            </a:r>
            <a:r>
              <a:rPr lang="en-US" sz="1100" b="1" dirty="0"/>
              <a:t> </a:t>
            </a:r>
            <a:r>
              <a:rPr lang="el-GR" sz="1100" b="1" dirty="0"/>
              <a:t>), </a:t>
            </a:r>
            <a:r>
              <a:rPr lang="en-US" sz="1100" b="1" dirty="0"/>
              <a:t>η ανάλυση επιτρέπεται άλλα είναι ενδεικτική</a:t>
            </a:r>
            <a:r>
              <a:rPr lang="el-GR" sz="1100" b="1" dirty="0"/>
              <a:t>.</a:t>
            </a:r>
            <a:endParaRPr lang="en-US" sz="1100" b="1" dirty="0"/>
          </a:p>
          <a:p>
            <a:pPr marL="276071" indent="-228600" defTabSz="914400">
              <a:lnSpc>
                <a:spcPct val="90000"/>
              </a:lnSpc>
              <a:defRPr/>
            </a:pPr>
            <a:endParaRPr lang="en-US" sz="1100" b="1" dirty="0"/>
          </a:p>
          <a:p>
            <a:pPr marL="0" indent="0" defTabSz="914400">
              <a:lnSpc>
                <a:spcPct val="90000"/>
              </a:lnSpc>
              <a:spcBef>
                <a:spcPts val="303"/>
              </a:spcBef>
              <a:buNone/>
              <a:tabLst>
                <a:tab pos="225866" algn="l"/>
                <a:tab pos="226298" algn="l"/>
              </a:tabLst>
              <a:defRPr/>
            </a:pPr>
            <a:endParaRPr lang="en-US" sz="1100" b="1" dirty="0"/>
          </a:p>
          <a:p>
            <a:pPr marL="133046" indent="-228600" defTabSz="914400">
              <a:lnSpc>
                <a:spcPct val="90000"/>
              </a:lnSpc>
              <a:defRPr/>
            </a:pPr>
            <a:r>
              <a:rPr lang="en-US" sz="1100" b="1" dirty="0"/>
              <a:t>  </a:t>
            </a:r>
            <a:r>
              <a:rPr lang="en-US" sz="1100" b="1" dirty="0" err="1"/>
              <a:t>Προσω</a:t>
            </a:r>
            <a:r>
              <a:rPr lang="en-US" sz="1100" b="1" dirty="0"/>
              <a:t>πικό   field: </a:t>
            </a:r>
            <a:r>
              <a:rPr lang="el-GR" sz="11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Εργάστηκαν  33</a:t>
            </a:r>
            <a:r>
              <a:rPr lang="en-US" sz="1100" b="1" dirty="0"/>
              <a:t>  </a:t>
            </a:r>
            <a:r>
              <a:rPr lang="en-US" sz="1100" b="1" dirty="0" err="1"/>
              <a:t>ερευνητές</a:t>
            </a:r>
            <a:r>
              <a:rPr lang="en-US" sz="1100" b="1" dirty="0"/>
              <a:t>  και </a:t>
            </a:r>
            <a:r>
              <a:rPr lang="el-GR" sz="1100" b="1" dirty="0"/>
              <a:t>2 </a:t>
            </a:r>
            <a:r>
              <a:rPr lang="en-US" sz="1100" b="1" dirty="0"/>
              <a:t>επόπ</a:t>
            </a:r>
            <a:r>
              <a:rPr lang="en-US" sz="1100" b="1" dirty="0" err="1"/>
              <a:t>της</a:t>
            </a:r>
            <a:r>
              <a:rPr lang="en-US" sz="1100" b="1" dirty="0"/>
              <a:t>  </a:t>
            </a:r>
          </a:p>
          <a:p>
            <a:pPr marL="133046" indent="-228600" defTabSz="914400">
              <a:lnSpc>
                <a:spcPct val="90000"/>
              </a:lnSpc>
              <a:defRPr/>
            </a:pPr>
            <a:endParaRPr lang="el-GR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-228600" defTabSz="914400">
              <a:lnSpc>
                <a:spcPct val="90000"/>
              </a:lnSpc>
              <a:defRPr/>
            </a:pPr>
            <a:endParaRPr lang="en-US" altLang="en-US" sz="1100" b="1" dirty="0"/>
          </a:p>
          <a:p>
            <a:pPr marL="152248" indent="-228600" defTabSz="914400" fontAlgn="base">
              <a:lnSpc>
                <a:spcPct val="90000"/>
              </a:lnSpc>
              <a:spcBef>
                <a:spcPts val="666"/>
              </a:spcBef>
              <a:spcAft>
                <a:spcPct val="0"/>
              </a:spcAft>
              <a:defRPr/>
            </a:pPr>
            <a:r>
              <a:rPr lang="en-US" altLang="en-US" sz="1100" b="1" dirty="0"/>
              <a:t>Η Opinion Poll ΕΠΕ. </a:t>
            </a:r>
            <a:r>
              <a:rPr lang="en-US" altLang="en-US" sz="1100" b="1" dirty="0" err="1"/>
              <a:t>Είν</a:t>
            </a:r>
            <a:r>
              <a:rPr lang="en-US" altLang="en-US" sz="1100" b="1" dirty="0"/>
              <a:t>αι μέλος του ΣΕΔΕΑ, της ESOMAR, της WAPOR και τηρεί τον κανονισμό του Π.Ε.Σ.Σ. και </a:t>
            </a:r>
            <a:r>
              <a:rPr lang="en-US" altLang="en-US" sz="1100" b="1" dirty="0" err="1"/>
              <a:t>τους</a:t>
            </a:r>
            <a:r>
              <a:rPr lang="en-US" altLang="en-US" sz="1100" b="1" dirty="0"/>
              <a:t> </a:t>
            </a:r>
            <a:r>
              <a:rPr lang="en-US" altLang="en-US" sz="1100" b="1" dirty="0" err="1"/>
              <a:t>διεθνείς</a:t>
            </a:r>
            <a:r>
              <a:rPr lang="en-US" altLang="en-US" sz="1100" b="1" dirty="0"/>
              <a:t> </a:t>
            </a:r>
            <a:r>
              <a:rPr lang="en-US" altLang="en-US" sz="1100" b="1" dirty="0" err="1"/>
              <a:t>κώδικες</a:t>
            </a:r>
            <a:r>
              <a:rPr lang="en-US" altLang="en-US" sz="1100" b="1" dirty="0"/>
              <a:t> </a:t>
            </a:r>
            <a:r>
              <a:rPr lang="en-US" altLang="en-US" sz="1100" b="1" dirty="0" err="1"/>
              <a:t>δεοντολογί</a:t>
            </a:r>
            <a:r>
              <a:rPr lang="en-US" altLang="en-US" sz="1100" b="1" dirty="0"/>
              <a:t>ας για την διεξαγωγή και δημοσιοποίηση ερευνών κοινής γνώμης.</a:t>
            </a:r>
          </a:p>
          <a:p>
            <a:pPr indent="-228600" defTabSz="914400">
              <a:lnSpc>
                <a:spcPct val="90000"/>
              </a:lnSpc>
              <a:defRPr/>
            </a:pPr>
            <a:endParaRPr lang="en-US" altLang="en-US" sz="1100" dirty="0"/>
          </a:p>
        </p:txBody>
      </p:sp>
      <p:pic>
        <p:nvPicPr>
          <p:cNvPr id="2" name="Εικόνα 1" descr="Εικόνα που περιέχει κείμενο, clipart&#10;&#10;Περιγραφή που δημιουργήθηκε αυτόματα">
            <a:extLst>
              <a:ext uri="{FF2B5EF4-FFF2-40B4-BE49-F238E27FC236}">
                <a16:creationId xmlns:a16="http://schemas.microsoft.com/office/drawing/2014/main" xmlns="" id="{17E55443-1632-1802-B0E6-E17441F73E9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104436" y="1053296"/>
            <a:ext cx="2037143" cy="358816"/>
          </a:xfrm>
          <a:prstGeom prst="rect">
            <a:avLst/>
          </a:prstGeom>
        </p:spPr>
      </p:pic>
      <p:pic>
        <p:nvPicPr>
          <p:cNvPr id="3" name="Εικόνα 33" descr="9001">
            <a:extLst>
              <a:ext uri="{FF2B5EF4-FFF2-40B4-BE49-F238E27FC236}">
                <a16:creationId xmlns:a16="http://schemas.microsoft.com/office/drawing/2014/main" xmlns="" id="{03B405E5-3DA6-AA80-8AE1-539E3E37A0C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675975" y="7070958"/>
            <a:ext cx="936625" cy="5333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Εικόνα 1" descr="Εικόνα που περιέχει κείμενο, λογότυπο, γραμματοσειρά, γραφικά&#10;&#10;Περιγραφή που δημιουργήθηκε αυτόματα">
            <a:extLst>
              <a:ext uri="{FF2B5EF4-FFF2-40B4-BE49-F238E27FC236}">
                <a16:creationId xmlns:a16="http://schemas.microsoft.com/office/drawing/2014/main" xmlns="" id="{9965A70E-28DA-4364-DE55-D0097D75504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907926" y="7081387"/>
            <a:ext cx="914400" cy="473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Εικόνα 2" descr="Εικόνα που περιέχει κείμενο, λογότυπο, γραφικά, γραμματοσειρά&#10;&#10;Περιγραφή που δημιουργήθηκε αυτόματα">
            <a:extLst>
              <a:ext uri="{FF2B5EF4-FFF2-40B4-BE49-F238E27FC236}">
                <a16:creationId xmlns:a16="http://schemas.microsoft.com/office/drawing/2014/main" xmlns="" id="{DD9EA623-BA08-3266-E875-72AD2554B28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117652" y="7090007"/>
            <a:ext cx="914400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Εικόνα 3" descr="Εικόνα που περιέχει κείμενο, λογότυπο, γραφικά, γραμματοσειρά&#10;&#10;Περιγραφή που δημιουργήθηκε αυτόματα">
            <a:extLst>
              <a:ext uri="{FF2B5EF4-FFF2-40B4-BE49-F238E27FC236}">
                <a16:creationId xmlns:a16="http://schemas.microsoft.com/office/drawing/2014/main" xmlns="" id="{2B65AAEE-B6CC-E746-A4A5-75B5D6EF705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308390" y="7076628"/>
            <a:ext cx="922337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Εικόνα 44" descr="27001">
            <a:extLst>
              <a:ext uri="{FF2B5EF4-FFF2-40B4-BE49-F238E27FC236}">
                <a16:creationId xmlns:a16="http://schemas.microsoft.com/office/drawing/2014/main" xmlns="" id="{EEADA089-A133-5F27-EC61-03F951E98FF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475816" y="7098853"/>
            <a:ext cx="868363" cy="473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Εικόνα 1">
            <a:extLst>
              <a:ext uri="{FF2B5EF4-FFF2-40B4-BE49-F238E27FC236}">
                <a16:creationId xmlns:a16="http://schemas.microsoft.com/office/drawing/2014/main" xmlns="" id="{C70FDA3A-9BE1-1605-4653-734E1008182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436353" y="7081387"/>
            <a:ext cx="868362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44340" y="432319"/>
            <a:ext cx="9338072" cy="702000"/>
          </a:xfrm>
          <a:solidFill>
            <a:schemeClr val="tx2">
              <a:lumMod val="50000"/>
            </a:schemeClr>
          </a:solidFill>
        </p:spPr>
        <p:txBody>
          <a:bodyPr>
            <a:normAutofit/>
          </a:bodyPr>
          <a:lstStyle/>
          <a:p>
            <a:r>
              <a:rPr lang="el-GR" sz="2000" b="1" dirty="0">
                <a:solidFill>
                  <a:schemeClr val="bg1"/>
                </a:solidFill>
              </a:rPr>
              <a:t>Εκτίμηση</a:t>
            </a:r>
            <a:endParaRPr lang="en-US" sz="2000" b="1" dirty="0">
              <a:solidFill>
                <a:schemeClr val="bg1"/>
              </a:solidFill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179595738"/>
              </p:ext>
            </p:extLst>
          </p:nvPr>
        </p:nvGraphicFramePr>
        <p:xfrm>
          <a:off x="541338" y="1895475"/>
          <a:ext cx="9744075" cy="53578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3" name="Picture 6">
            <a:extLst>
              <a:ext uri="{FF2B5EF4-FFF2-40B4-BE49-F238E27FC236}">
                <a16:creationId xmlns:a16="http://schemas.microsoft.com/office/drawing/2014/main" xmlns="" id="{07E0BBA4-F237-C1E8-9D74-4F5CB0BB6BB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7792" y="7457421"/>
            <a:ext cx="1027112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Εικόνα 3" descr="Εικόνα που περιέχει κείμενο, clipart&#10;&#10;Περιγραφή που δημιουργήθηκε αυτόματα">
            <a:extLst>
              <a:ext uri="{FF2B5EF4-FFF2-40B4-BE49-F238E27FC236}">
                <a16:creationId xmlns:a16="http://schemas.microsoft.com/office/drawing/2014/main" xmlns="" id="{CE6A3F31-2F3E-F4F2-196B-FE3295278F2B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518967" y="7457421"/>
            <a:ext cx="1563445" cy="514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26088227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0" name="Rectangle 29">
            <a:extLst>
              <a:ext uri="{FF2B5EF4-FFF2-40B4-BE49-F238E27FC236}">
                <a16:creationId xmlns:a16="http://schemas.microsoft.com/office/drawing/2014/main" xmlns="" id="{B26EE4FD-480F-42A5-9FEB-DA630457CFB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0824043" cy="812006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03311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2" name="Freeform 5">
            <a:extLst>
              <a:ext uri="{FF2B5EF4-FFF2-40B4-BE49-F238E27FC236}">
                <a16:creationId xmlns:a16="http://schemas.microsoft.com/office/drawing/2014/main" xmlns="" id="{A187062F-BE14-42FC-B06A-607DB23849C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auto">
          <a:xfrm flipH="1">
            <a:off x="748324" y="2091954"/>
            <a:ext cx="730391" cy="5011625"/>
          </a:xfrm>
          <a:custGeom>
            <a:avLst/>
            <a:gdLst>
              <a:gd name="T0" fmla="*/ 491 w 491"/>
              <a:gd name="T1" fmla="*/ 2247 h 2732"/>
              <a:gd name="T2" fmla="*/ 0 w 491"/>
              <a:gd name="T3" fmla="*/ 2732 h 2732"/>
              <a:gd name="T4" fmla="*/ 0 w 491"/>
              <a:gd name="T5" fmla="*/ 486 h 2732"/>
              <a:gd name="T6" fmla="*/ 491 w 491"/>
              <a:gd name="T7" fmla="*/ 0 h 2732"/>
              <a:gd name="T8" fmla="*/ 491 w 491"/>
              <a:gd name="T9" fmla="*/ 2247 h 27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91" h="2732">
                <a:moveTo>
                  <a:pt x="491" y="2247"/>
                </a:moveTo>
                <a:lnTo>
                  <a:pt x="0" y="2732"/>
                </a:lnTo>
                <a:lnTo>
                  <a:pt x="0" y="486"/>
                </a:lnTo>
                <a:lnTo>
                  <a:pt x="491" y="0"/>
                </a:lnTo>
                <a:lnTo>
                  <a:pt x="491" y="2247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103311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4" name="Freeform 6">
            <a:extLst>
              <a:ext uri="{FF2B5EF4-FFF2-40B4-BE49-F238E27FC236}">
                <a16:creationId xmlns:a16="http://schemas.microsoft.com/office/drawing/2014/main" xmlns="" id="{731FE21B-2A45-4BF5-8B03-E1234198877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auto">
          <a:xfrm flipH="1">
            <a:off x="748325" y="1685795"/>
            <a:ext cx="610740" cy="4523265"/>
          </a:xfrm>
          <a:custGeom>
            <a:avLst/>
            <a:gdLst>
              <a:gd name="T0" fmla="*/ 414 w 414"/>
              <a:gd name="T1" fmla="*/ 2447 h 2447"/>
              <a:gd name="T2" fmla="*/ 0 w 414"/>
              <a:gd name="T3" fmla="*/ 2247 h 2447"/>
              <a:gd name="T4" fmla="*/ 0 w 414"/>
              <a:gd name="T5" fmla="*/ 0 h 2447"/>
              <a:gd name="T6" fmla="*/ 414 w 414"/>
              <a:gd name="T7" fmla="*/ 200 h 2447"/>
              <a:gd name="T8" fmla="*/ 414 w 414"/>
              <a:gd name="T9" fmla="*/ 2447 h 24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4" h="2447">
                <a:moveTo>
                  <a:pt x="414" y="2447"/>
                </a:moveTo>
                <a:lnTo>
                  <a:pt x="0" y="2247"/>
                </a:lnTo>
                <a:lnTo>
                  <a:pt x="0" y="0"/>
                </a:lnTo>
                <a:lnTo>
                  <a:pt x="414" y="200"/>
                </a:lnTo>
                <a:lnTo>
                  <a:pt x="414" y="244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103311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6" name="Freeform 7">
            <a:extLst>
              <a:ext uri="{FF2B5EF4-FFF2-40B4-BE49-F238E27FC236}">
                <a16:creationId xmlns:a16="http://schemas.microsoft.com/office/drawing/2014/main" xmlns="" id="{2DC5A94D-79ED-48F5-9DC5-96CBB507CEC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auto">
          <a:xfrm flipH="1">
            <a:off x="1050744" y="1467461"/>
            <a:ext cx="308321" cy="4380554"/>
          </a:xfrm>
          <a:custGeom>
            <a:avLst/>
            <a:gdLst>
              <a:gd name="T0" fmla="*/ 209 w 209"/>
              <a:gd name="T1" fmla="*/ 2246 h 2358"/>
              <a:gd name="T2" fmla="*/ 0 w 209"/>
              <a:gd name="T3" fmla="*/ 2358 h 2358"/>
              <a:gd name="T4" fmla="*/ 0 w 209"/>
              <a:gd name="T5" fmla="*/ 111 h 2358"/>
              <a:gd name="T6" fmla="*/ 209 w 209"/>
              <a:gd name="T7" fmla="*/ 0 h 2358"/>
              <a:gd name="T8" fmla="*/ 209 w 209"/>
              <a:gd name="T9" fmla="*/ 2246 h 23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9" h="2358">
                <a:moveTo>
                  <a:pt x="209" y="2246"/>
                </a:moveTo>
                <a:lnTo>
                  <a:pt x="0" y="2358"/>
                </a:lnTo>
                <a:lnTo>
                  <a:pt x="0" y="111"/>
                </a:lnTo>
                <a:lnTo>
                  <a:pt x="209" y="0"/>
                </a:lnTo>
                <a:lnTo>
                  <a:pt x="209" y="2246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103311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8" name="Rectangle 8">
            <a:extLst>
              <a:ext uri="{FF2B5EF4-FFF2-40B4-BE49-F238E27FC236}">
                <a16:creationId xmlns:a16="http://schemas.microsoft.com/office/drawing/2014/main" xmlns="" id="{93A3D4BE-AF25-4F9A-9C29-1145CCE24A2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auto">
          <a:xfrm flipH="1">
            <a:off x="1050743" y="1457124"/>
            <a:ext cx="9065501" cy="418088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103311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xmlns="" id="{4AC9839C-7810-4604-948A-F6E68C4C7F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61484" y="1903690"/>
            <a:ext cx="8201783" cy="3406069"/>
          </a:xfrm>
        </p:spPr>
        <p:txBody>
          <a:bodyPr vert="horz" lIns="91440" tIns="45720" rIns="91440" bIns="45720" rtlCol="0" anchor="b">
            <a:normAutofit/>
          </a:bodyPr>
          <a:lstStyle/>
          <a:p>
            <a:pPr defTabSz="914400" fontAlgn="auto">
              <a:lnSpc>
                <a:spcPct val="90000"/>
              </a:lnSpc>
              <a:spcAft>
                <a:spcPts val="0"/>
              </a:spcAft>
              <a:defRPr/>
            </a:pPr>
            <a:r>
              <a:rPr lang="en-US" sz="2800" b="1" kern="1200" dirty="0">
                <a:solidFill>
                  <a:schemeClr val="tx2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ΤΕΛΟΣ ΠΑΡΟΥΣΙΑΣΗΣ</a:t>
            </a:r>
          </a:p>
        </p:txBody>
      </p:sp>
      <p:pic>
        <p:nvPicPr>
          <p:cNvPr id="3" name="Picture 6">
            <a:extLst>
              <a:ext uri="{FF2B5EF4-FFF2-40B4-BE49-F238E27FC236}">
                <a16:creationId xmlns:a16="http://schemas.microsoft.com/office/drawing/2014/main" xmlns="" id="{09700C72-8C7A-4CA8-B670-A8F75EE1902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7792" y="7457421"/>
            <a:ext cx="1027112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Εικόνα 1" descr="Εικόνα που περιέχει κείμενο, clipart&#10;&#10;Περιγραφή που δημιουργήθηκε αυτόματα">
            <a:extLst>
              <a:ext uri="{FF2B5EF4-FFF2-40B4-BE49-F238E27FC236}">
                <a16:creationId xmlns:a16="http://schemas.microsoft.com/office/drawing/2014/main" xmlns="" id="{15BD1459-6A3C-8FDE-59CF-A165C7A542D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518967" y="7457421"/>
            <a:ext cx="1563445" cy="514725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44340" y="147917"/>
            <a:ext cx="9338072" cy="1163171"/>
          </a:xfrm>
          <a:solidFill>
            <a:schemeClr val="tx2">
              <a:lumMod val="50000"/>
            </a:schemeClr>
          </a:solidFill>
        </p:spPr>
        <p:txBody>
          <a:bodyPr>
            <a:noAutofit/>
          </a:bodyPr>
          <a:lstStyle/>
          <a:p>
            <a:r>
              <a:rPr lang="el-GR" sz="2000" b="1" dirty="0">
                <a:solidFill>
                  <a:schemeClr val="bg1"/>
                </a:solidFill>
              </a:rPr>
              <a:t>Ποιο θεωρείτε προσωπικά ως το μεγαλύτερο πρόβλημα που αντιμετωπίζει ο Δήμος σας; </a:t>
            </a:r>
            <a:br>
              <a:rPr lang="el-GR" sz="2000" b="1" dirty="0">
                <a:solidFill>
                  <a:schemeClr val="bg1"/>
                </a:solidFill>
              </a:rPr>
            </a:br>
            <a:r>
              <a:rPr lang="el-GR" sz="2000" b="1" dirty="0">
                <a:solidFill>
                  <a:schemeClr val="bg1"/>
                </a:solidFill>
                <a:highlight>
                  <a:srgbClr val="800000"/>
                </a:highlight>
              </a:rPr>
              <a:t>ΜΕΧΡΙ 3 ΕΠΙΛΟΓΕΣ</a:t>
            </a:r>
            <a:r>
              <a:rPr lang="en-US" sz="2000" b="1" dirty="0">
                <a:solidFill>
                  <a:schemeClr val="bg1"/>
                </a:solidFill>
              </a:rPr>
              <a:t/>
            </a:r>
            <a:br>
              <a:rPr lang="en-US" sz="2000" b="1" dirty="0">
                <a:solidFill>
                  <a:schemeClr val="bg1"/>
                </a:solidFill>
              </a:rPr>
            </a:br>
            <a:endParaRPr lang="en-US" sz="2000" b="1" dirty="0">
              <a:solidFill>
                <a:schemeClr val="bg1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541338" y="1474788"/>
          <a:ext cx="9744075" cy="5778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3" name="Picture 6">
            <a:extLst>
              <a:ext uri="{FF2B5EF4-FFF2-40B4-BE49-F238E27FC236}">
                <a16:creationId xmlns:a16="http://schemas.microsoft.com/office/drawing/2014/main" xmlns="" id="{BCA0CDB9-3E76-9B22-B69A-203280DB7B6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7792" y="7457421"/>
            <a:ext cx="1027112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Εικόνα 4" descr="Εικόνα που περιέχει κείμενο, clipart&#10;&#10;Περιγραφή που δημιουργήθηκε αυτόματα">
            <a:extLst>
              <a:ext uri="{FF2B5EF4-FFF2-40B4-BE49-F238E27FC236}">
                <a16:creationId xmlns:a16="http://schemas.microsoft.com/office/drawing/2014/main" xmlns="" id="{4BBAE9DE-4B5B-9E79-D3AA-1965F39E543F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518967" y="7457421"/>
            <a:ext cx="1563445" cy="514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3249218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44340" y="432319"/>
            <a:ext cx="9338072" cy="804810"/>
          </a:xfrm>
          <a:solidFill>
            <a:schemeClr val="tx2">
              <a:lumMod val="50000"/>
            </a:schemeClr>
          </a:solidFill>
        </p:spPr>
        <p:txBody>
          <a:bodyPr>
            <a:noAutofit/>
          </a:bodyPr>
          <a:lstStyle/>
          <a:p>
            <a:pPr algn="l"/>
            <a:r>
              <a:rPr lang="el-GR" sz="2000" b="1" dirty="0">
                <a:solidFill>
                  <a:schemeClr val="bg1"/>
                </a:solidFill>
              </a:rPr>
              <a:t>Πόσο ικανοποιημένος είστε από τις πρωτοβουλίες και την απόδοση του Δημάρχου και της Δημοτικής Αρχής σε κάθε ένα από τους παρακάτω τομείς;</a:t>
            </a:r>
            <a:r>
              <a:rPr lang="en-US" sz="2000" b="1" dirty="0">
                <a:solidFill>
                  <a:schemeClr val="bg1"/>
                </a:solidFill>
              </a:rPr>
              <a:t/>
            </a:r>
            <a:br>
              <a:rPr lang="en-US" sz="2000" b="1" dirty="0">
                <a:solidFill>
                  <a:schemeClr val="bg1"/>
                </a:solidFill>
              </a:rPr>
            </a:br>
            <a:endParaRPr lang="en-US" sz="2000" b="1" dirty="0">
              <a:solidFill>
                <a:schemeClr val="bg1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541338" y="1479176"/>
          <a:ext cx="9744075" cy="57741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3" name="Picture 6">
            <a:extLst>
              <a:ext uri="{FF2B5EF4-FFF2-40B4-BE49-F238E27FC236}">
                <a16:creationId xmlns:a16="http://schemas.microsoft.com/office/drawing/2014/main" xmlns="" id="{9596157E-5563-52F3-C37E-8A32166AB65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7792" y="7457421"/>
            <a:ext cx="1027112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Εικόνα 4" descr="Εικόνα που περιέχει κείμενο, clipart&#10;&#10;Περιγραφή που δημιουργήθηκε αυτόματα">
            <a:extLst>
              <a:ext uri="{FF2B5EF4-FFF2-40B4-BE49-F238E27FC236}">
                <a16:creationId xmlns:a16="http://schemas.microsoft.com/office/drawing/2014/main" xmlns="" id="{8E6F70D2-0D83-CE9F-C025-BCD788A7AFD2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518967" y="7457421"/>
            <a:ext cx="1563445" cy="514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3110055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44340" y="432319"/>
            <a:ext cx="9338072" cy="777916"/>
          </a:xfrm>
          <a:solidFill>
            <a:schemeClr val="tx2">
              <a:lumMod val="50000"/>
            </a:schemeClr>
          </a:solidFill>
        </p:spPr>
        <p:txBody>
          <a:bodyPr>
            <a:normAutofit/>
          </a:bodyPr>
          <a:lstStyle/>
          <a:p>
            <a:pPr algn="l"/>
            <a:r>
              <a:rPr lang="el-GR" sz="2000" b="1" dirty="0">
                <a:solidFill>
                  <a:schemeClr val="bg1"/>
                </a:solidFill>
              </a:rPr>
              <a:t>Πόσο ικανοποιημένος/η είστε από την συνολική παρουσία και το έργο του Δημάρχου Κώστα Ζέρβα και της Δημοτικής Αρχής;</a:t>
            </a:r>
            <a:endParaRPr lang="en-US" sz="2000" b="1" dirty="0">
              <a:solidFill>
                <a:schemeClr val="bg1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541338" y="1474788"/>
          <a:ext cx="9744075" cy="5778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3" name="Picture 6">
            <a:extLst>
              <a:ext uri="{FF2B5EF4-FFF2-40B4-BE49-F238E27FC236}">
                <a16:creationId xmlns:a16="http://schemas.microsoft.com/office/drawing/2014/main" xmlns="" id="{54143BAA-39A4-574C-B950-051C1DA85FE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7792" y="7457421"/>
            <a:ext cx="1027112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Εικόνα 4" descr="Εικόνα που περιέχει κείμενο, clipart&#10;&#10;Περιγραφή που δημιουργήθηκε αυτόματα">
            <a:extLst>
              <a:ext uri="{FF2B5EF4-FFF2-40B4-BE49-F238E27FC236}">
                <a16:creationId xmlns:a16="http://schemas.microsoft.com/office/drawing/2014/main" xmlns="" id="{D85E9C6F-DABC-8D98-3EF2-AEB9FEA0EFA0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518967" y="7457421"/>
            <a:ext cx="1563445" cy="514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7385156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44340" y="432319"/>
            <a:ext cx="9338072" cy="1037666"/>
          </a:xfrm>
          <a:solidFill>
            <a:schemeClr val="tx2">
              <a:lumMod val="50000"/>
            </a:schemeClr>
          </a:solidFill>
        </p:spPr>
        <p:txBody>
          <a:bodyPr>
            <a:normAutofit/>
          </a:bodyPr>
          <a:lstStyle/>
          <a:p>
            <a:r>
              <a:rPr lang="el-GR" sz="2000" b="1" dirty="0">
                <a:solidFill>
                  <a:schemeClr val="bg1"/>
                </a:solidFill>
              </a:rPr>
              <a:t>Πόσο ικανοποιημένος/η είστε από την συνολική παρουσία και το έργο του Δημάρχου Κώστα Ζέρβα και της Δημοτικής Αρχής;</a:t>
            </a:r>
            <a:br>
              <a:rPr lang="el-GR" sz="2000" b="1" dirty="0">
                <a:solidFill>
                  <a:schemeClr val="bg1"/>
                </a:solidFill>
              </a:rPr>
            </a:br>
            <a:r>
              <a:rPr lang="el-GR" sz="2000" b="1" dirty="0">
                <a:solidFill>
                  <a:schemeClr val="bg1"/>
                </a:solidFill>
                <a:highlight>
                  <a:srgbClr val="800000"/>
                </a:highlight>
              </a:rPr>
              <a:t>Ψηφοφόροι Βουλευτικών 2023</a:t>
            </a:r>
            <a:endParaRPr lang="en-US" sz="2000" b="1" dirty="0">
              <a:solidFill>
                <a:schemeClr val="bg1"/>
              </a:solidFill>
              <a:highlight>
                <a:srgbClr val="800000"/>
              </a:highlight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715473413"/>
              </p:ext>
            </p:extLst>
          </p:nvPr>
        </p:nvGraphicFramePr>
        <p:xfrm>
          <a:off x="541338" y="1895475"/>
          <a:ext cx="9744075" cy="53578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3" name="Picture 6">
            <a:extLst>
              <a:ext uri="{FF2B5EF4-FFF2-40B4-BE49-F238E27FC236}">
                <a16:creationId xmlns:a16="http://schemas.microsoft.com/office/drawing/2014/main" xmlns="" id="{24E1EC5D-761C-CC58-2B07-19AA87A6946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7792" y="7457421"/>
            <a:ext cx="1027112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Εικόνα 4" descr="Εικόνα που περιέχει κείμενο, clipart&#10;&#10;Περιγραφή που δημιουργήθηκε αυτόματα">
            <a:extLst>
              <a:ext uri="{FF2B5EF4-FFF2-40B4-BE49-F238E27FC236}">
                <a16:creationId xmlns:a16="http://schemas.microsoft.com/office/drawing/2014/main" xmlns="" id="{5C80FE20-54F6-3486-AA31-80CE069ED5BD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518967" y="7457421"/>
            <a:ext cx="1563445" cy="514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8009913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44340" y="432319"/>
            <a:ext cx="9338072" cy="794597"/>
          </a:xfrm>
          <a:solidFill>
            <a:schemeClr val="tx2">
              <a:lumMod val="50000"/>
            </a:schemeClr>
          </a:solidFill>
        </p:spPr>
        <p:txBody>
          <a:bodyPr>
            <a:normAutofit/>
          </a:bodyPr>
          <a:lstStyle/>
          <a:p>
            <a:pPr algn="l"/>
            <a:r>
              <a:rPr lang="el-GR" sz="2000" b="1" dirty="0">
                <a:solidFill>
                  <a:schemeClr val="bg1"/>
                </a:solidFill>
              </a:rPr>
              <a:t>Εσείς θα θέλατε την επανεκλογή του Δημάρχου Κώστα Ζέρβα ή θα προτιμούσατε την εκλογή ενός νέου προσώπου;</a:t>
            </a:r>
            <a:endParaRPr lang="en-US" sz="2000" b="1" dirty="0">
              <a:solidFill>
                <a:schemeClr val="bg1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08374403"/>
              </p:ext>
            </p:extLst>
          </p:nvPr>
        </p:nvGraphicFramePr>
        <p:xfrm>
          <a:off x="541338" y="1474788"/>
          <a:ext cx="9744075" cy="5778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3" name="Picture 6">
            <a:extLst>
              <a:ext uri="{FF2B5EF4-FFF2-40B4-BE49-F238E27FC236}">
                <a16:creationId xmlns:a16="http://schemas.microsoft.com/office/drawing/2014/main" xmlns="" id="{ABCA2AF3-5731-94D4-833A-CBEF6F1CB24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7792" y="7457421"/>
            <a:ext cx="1027112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Εικόνα 4" descr="Εικόνα που περιέχει κείμενο, clipart&#10;&#10;Περιγραφή που δημιουργήθηκε αυτόματα">
            <a:extLst>
              <a:ext uri="{FF2B5EF4-FFF2-40B4-BE49-F238E27FC236}">
                <a16:creationId xmlns:a16="http://schemas.microsoft.com/office/drawing/2014/main" xmlns="" id="{5B41B8AD-E9D2-D5FB-E718-3656F2AA2B7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518967" y="7457421"/>
            <a:ext cx="1563445" cy="514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9122812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44340" y="432319"/>
            <a:ext cx="9338072" cy="979792"/>
          </a:xfrm>
          <a:solidFill>
            <a:schemeClr val="tx2">
              <a:lumMod val="50000"/>
            </a:schemeClr>
          </a:solidFill>
        </p:spPr>
        <p:txBody>
          <a:bodyPr>
            <a:noAutofit/>
          </a:bodyPr>
          <a:lstStyle/>
          <a:p>
            <a:r>
              <a:rPr lang="el-GR" sz="2000" b="1" dirty="0">
                <a:solidFill>
                  <a:schemeClr val="bg1"/>
                </a:solidFill>
              </a:rPr>
              <a:t>Εσείς θα θέλατε την επανεκλογή του Δημάρχου Κώστα Ζέρβα ή θα προτιμούσατε την εκλογή ενός νέου προσώπου;</a:t>
            </a:r>
            <a:br>
              <a:rPr lang="el-GR" sz="2000" b="1" dirty="0">
                <a:solidFill>
                  <a:schemeClr val="bg1"/>
                </a:solidFill>
              </a:rPr>
            </a:br>
            <a:r>
              <a:rPr lang="el-GR" sz="2000" b="1" dirty="0">
                <a:solidFill>
                  <a:schemeClr val="bg1"/>
                </a:solidFill>
                <a:highlight>
                  <a:srgbClr val="800000"/>
                </a:highlight>
              </a:rPr>
              <a:t>Ψηφοφόροι Βουλευτικών 2023</a:t>
            </a:r>
            <a:endParaRPr lang="en-US" sz="2000" b="1" dirty="0">
              <a:solidFill>
                <a:schemeClr val="bg1"/>
              </a:solidFill>
              <a:highlight>
                <a:srgbClr val="800000"/>
              </a:highlight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914910329"/>
              </p:ext>
            </p:extLst>
          </p:nvPr>
        </p:nvGraphicFramePr>
        <p:xfrm>
          <a:off x="541338" y="1895475"/>
          <a:ext cx="9744075" cy="53578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3" name="Picture 6">
            <a:extLst>
              <a:ext uri="{FF2B5EF4-FFF2-40B4-BE49-F238E27FC236}">
                <a16:creationId xmlns:a16="http://schemas.microsoft.com/office/drawing/2014/main" xmlns="" id="{3C2024DE-5227-2112-F36D-78948098DFC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7792" y="7457421"/>
            <a:ext cx="1027112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Εικόνα 4" descr="Εικόνα που περιέχει κείμενο, clipart&#10;&#10;Περιγραφή που δημιουργήθηκε αυτόματα">
            <a:extLst>
              <a:ext uri="{FF2B5EF4-FFF2-40B4-BE49-F238E27FC236}">
                <a16:creationId xmlns:a16="http://schemas.microsoft.com/office/drawing/2014/main" xmlns="" id="{31448878-BE92-5E18-A138-0FEECC1D4EE0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518967" y="7457421"/>
            <a:ext cx="1563445" cy="514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5849111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44340" y="432319"/>
            <a:ext cx="9338072" cy="736724"/>
          </a:xfrm>
          <a:solidFill>
            <a:schemeClr val="tx2">
              <a:lumMod val="50000"/>
            </a:schemeClr>
          </a:solidFill>
        </p:spPr>
        <p:txBody>
          <a:bodyPr>
            <a:noAutofit/>
          </a:bodyPr>
          <a:lstStyle/>
          <a:p>
            <a:pPr algn="l"/>
            <a:r>
              <a:rPr lang="el-GR" sz="2000" b="1" dirty="0">
                <a:solidFill>
                  <a:schemeClr val="bg1"/>
                </a:solidFill>
              </a:rPr>
              <a:t>Ποια είναι η άποψή σας για κάθε ένα από τα παρακάτω πολιτικά και </a:t>
            </a:r>
            <a:r>
              <a:rPr lang="el-GR" sz="2000" b="1" dirty="0" err="1">
                <a:solidFill>
                  <a:schemeClr val="bg1"/>
                </a:solidFill>
              </a:rPr>
              <a:t>αυτοδιοικητικά</a:t>
            </a:r>
            <a:r>
              <a:rPr lang="el-GR" sz="2000" b="1" dirty="0">
                <a:solidFill>
                  <a:schemeClr val="bg1"/>
                </a:solidFill>
              </a:rPr>
              <a:t> στελέχη του Δήμου που έχουν δηλώσει ότι θα είναι υποψήφιοι Δήμαρχοι;</a:t>
            </a:r>
            <a:r>
              <a:rPr lang="en-US" sz="2000" b="1" dirty="0">
                <a:solidFill>
                  <a:schemeClr val="bg1"/>
                </a:solidFill>
              </a:rPr>
              <a:t/>
            </a:r>
            <a:br>
              <a:rPr lang="en-US" sz="2000" b="1" dirty="0">
                <a:solidFill>
                  <a:schemeClr val="bg1"/>
                </a:solidFill>
              </a:rPr>
            </a:br>
            <a:endParaRPr lang="en-US" sz="2000" b="1" dirty="0">
              <a:solidFill>
                <a:schemeClr val="bg1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4259351994"/>
              </p:ext>
            </p:extLst>
          </p:nvPr>
        </p:nvGraphicFramePr>
        <p:xfrm>
          <a:off x="541338" y="1474788"/>
          <a:ext cx="9744075" cy="5778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3" name="Picture 6">
            <a:extLst>
              <a:ext uri="{FF2B5EF4-FFF2-40B4-BE49-F238E27FC236}">
                <a16:creationId xmlns:a16="http://schemas.microsoft.com/office/drawing/2014/main" xmlns="" id="{A72FB600-EB5F-34B0-FCFA-E108DEDEB43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7792" y="7457421"/>
            <a:ext cx="1027112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Εικόνα 4" descr="Εικόνα που περιέχει κείμενο, clipart&#10;&#10;Περιγραφή που δημιουργήθηκε αυτόματα">
            <a:extLst>
              <a:ext uri="{FF2B5EF4-FFF2-40B4-BE49-F238E27FC236}">
                <a16:creationId xmlns:a16="http://schemas.microsoft.com/office/drawing/2014/main" xmlns="" id="{1AFD0D00-0F0D-0269-2F35-E10FB6A7B70E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518967" y="7457421"/>
            <a:ext cx="1563445" cy="514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9122812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3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4206</TotalTime>
  <Words>461</Words>
  <Application>Microsoft Office PowerPoint</Application>
  <PresentationFormat>B4 (ISO) (250x353 χιλ.)</PresentationFormat>
  <Paragraphs>52</Paragraphs>
  <Slides>21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3</vt:i4>
      </vt:variant>
      <vt:variant>
        <vt:lpstr>Τίτλοι διαφανειών</vt:lpstr>
      </vt:variant>
      <vt:variant>
        <vt:i4>21</vt:i4>
      </vt:variant>
    </vt:vector>
  </HeadingPairs>
  <TitlesOfParts>
    <vt:vector size="24" baseType="lpstr">
      <vt:lpstr>Office Theme</vt:lpstr>
      <vt:lpstr>1_Office Theme</vt:lpstr>
      <vt:lpstr>3_Office Theme</vt:lpstr>
      <vt:lpstr>Διαφάνεια 1</vt:lpstr>
      <vt:lpstr>Ταυτότητα Έρευνας</vt:lpstr>
      <vt:lpstr>Ποιο θεωρείτε προσωπικά ως το μεγαλύτερο πρόβλημα που αντιμετωπίζει ο Δήμος σας;  ΜΕΧΡΙ 3 ΕΠΙΛΟΓΕΣ </vt:lpstr>
      <vt:lpstr>Πόσο ικανοποιημένος είστε από τις πρωτοβουλίες και την απόδοση του Δημάρχου και της Δημοτικής Αρχής σε κάθε ένα από τους παρακάτω τομείς; </vt:lpstr>
      <vt:lpstr>Πόσο ικανοποιημένος/η είστε από την συνολική παρουσία και το έργο του Δημάρχου Κώστα Ζέρβα και της Δημοτικής Αρχής;</vt:lpstr>
      <vt:lpstr>Πόσο ικανοποιημένος/η είστε από την συνολική παρουσία και το έργο του Δημάρχου Κώστα Ζέρβα και της Δημοτικής Αρχής; Ψηφοφόροι Βουλευτικών 2023</vt:lpstr>
      <vt:lpstr>Εσείς θα θέλατε την επανεκλογή του Δημάρχου Κώστα Ζέρβα ή θα προτιμούσατε την εκλογή ενός νέου προσώπου;</vt:lpstr>
      <vt:lpstr>Εσείς θα θέλατε την επανεκλογή του Δημάρχου Κώστα Ζέρβα ή θα προτιμούσατε την εκλογή ενός νέου προσώπου; Ψηφοφόροι Βουλευτικών 2023</vt:lpstr>
      <vt:lpstr>Ποια είναι η άποψή σας για κάθε ένα από τα παρακάτω πολιτικά και αυτοδιοικητικά στελέχη του Δήμου που έχουν δηλώσει ότι θα είναι υποψήφιοι Δήμαρχοι; </vt:lpstr>
      <vt:lpstr>Ποια είναι τα βασικά κριτήρια με βάση τα οποία θα επιλέγατε ποιον θα ψηφίσετε για Δήμαρχο;  μέχρι 2 επιλογές</vt:lpstr>
      <vt:lpstr>Ποιο από τα παρακάτω πολιτικά , αυτοδιοικητικά στελέχη θεωρείτε... </vt:lpstr>
      <vt:lpstr>πιο ικανό/ αποτελεσματικό</vt:lpstr>
      <vt:lpstr>πιο κοντά στους πολίτες και τα προβλήματά τους</vt:lpstr>
      <vt:lpstr>πιο έμπειρο</vt:lpstr>
      <vt:lpstr>ότι διαθέτει ολοκληρωμένες απόψεις για τις ανάγκες και τις προοπτικές της Θεσσαλονίκης</vt:lpstr>
      <vt:lpstr>Αν την επόμενη Κυριακή είχαμε εκλογές για ανάδειξη Δημάρχου και ήταν υποψήφιοι οι παρακάτω, ποιον θα επιλέγατε;</vt:lpstr>
      <vt:lpstr>Αν την επόμενη Κυριακή είχαμε εκλογές για ανάδειξη Δημάρχου και ήταν υποψήφιοι οι παρακάτω, ποιον θα επιλέγατε; Επι των εγκύρων</vt:lpstr>
      <vt:lpstr>Και ποιο κόμμα σκέφτεστε να ψηφίσετε  στις ερχόμενες βουλευτικές εκλογές; </vt:lpstr>
      <vt:lpstr>Και ποιο κόμμα σκέφτεστε να ψηφίσετε  στις ερχόμενες βουλευτικές εκλογές;  Επι των εγκύρων</vt:lpstr>
      <vt:lpstr>Εκτίμηση</vt:lpstr>
      <vt:lpstr>ΤΕΛΟΣ ΠΑΡΟΥΣΙΑΣΗΣ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ΤΙΤΛΟΣ</dc:title>
  <dc:creator>Λογαριασμός Microsoft</dc:creator>
  <cp:lastModifiedBy>User</cp:lastModifiedBy>
  <cp:revision>638</cp:revision>
  <dcterms:created xsi:type="dcterms:W3CDTF">2021-02-20T11:15:26Z</dcterms:created>
  <dcterms:modified xsi:type="dcterms:W3CDTF">2023-06-22T10:14:51Z</dcterms:modified>
</cp:coreProperties>
</file>