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  <p:sldMasterId id="2147483805" r:id="rId3"/>
  </p:sldMasterIdLst>
  <p:notesMasterIdLst>
    <p:notesMasterId r:id="rId15"/>
  </p:notesMasterIdLst>
  <p:sldIdLst>
    <p:sldId id="413" r:id="rId4"/>
    <p:sldId id="478" r:id="rId5"/>
    <p:sldId id="257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480" r:id="rId14"/>
  </p:sldIdLst>
  <p:sldSz cx="10826750" cy="8120063" type="B4ISO"/>
  <p:notesSz cx="6858000" cy="9144000"/>
  <p:defaultTextStyle>
    <a:defPPr>
      <a:defRPr lang="en-US"/>
    </a:defPPr>
    <a:lvl1pPr marL="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655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311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966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6215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2768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932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5877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3243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8">
          <p15:clr>
            <a:srgbClr val="A4A3A4"/>
          </p15:clr>
        </p15:guide>
        <p15:guide id="2" pos="3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644" y="36"/>
      </p:cViewPr>
      <p:guideLst>
        <p:guide orient="horz" pos="2558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60%20-%20&#913;&#947;&#943;&#945;%20&#914;&#945;&#961;&#946;&#940;&#961;&#945;\Book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Sheet1!$B$3:$B$6</c:f>
              <c:strCache>
                <c:ptCount val="4"/>
                <c:pt idx="0">
                  <c:v>Προς το καλύτερο</c:v>
                </c:pt>
                <c:pt idx="1">
                  <c:v>Προς το χειρότερο</c:v>
                </c:pt>
                <c:pt idx="2">
                  <c:v>Δεν άλλαξε ουσιαστικά κάτι</c:v>
                </c:pt>
                <c:pt idx="3">
                  <c:v>ΔΓ/ΔΑ</c:v>
                </c:pt>
              </c:strCache>
            </c:strRef>
          </c:cat>
          <c:val>
            <c:numRef>
              <c:f>Sheet1!$E$3:$E$6</c:f>
              <c:numCache>
                <c:formatCode>0.0</c:formatCode>
                <c:ptCount val="4"/>
                <c:pt idx="0">
                  <c:v>60.564367487863734</c:v>
                </c:pt>
                <c:pt idx="1">
                  <c:v>9.0106695049453602</c:v>
                </c:pt>
                <c:pt idx="2">
                  <c:v>27.102100153163228</c:v>
                </c:pt>
                <c:pt idx="3">
                  <c:v>3.322862854027675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C5-4209-98E8-6F253866DEB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Sheet1!$B$10:$B$14</c:f>
              <c:strCache>
                <c:ptCount val="5"/>
                <c:pt idx="0">
                  <c:v>Η παρουσία του Λ. Μίχου στην Δημαρχία</c:v>
                </c:pt>
                <c:pt idx="1">
                  <c:v>Το ενδιαφέρον της Κυβέρνησης</c:v>
                </c:pt>
                <c:pt idx="2">
                  <c:v>Η σωστή συμπεριφορά των πολιτών</c:v>
                </c:pt>
                <c:pt idx="3">
                  <c:v>Ο ρόλος της Αντιπολίτευσης</c:v>
                </c:pt>
                <c:pt idx="4">
                  <c:v>ΔΓ/ΔΑ</c:v>
                </c:pt>
              </c:strCache>
            </c:strRef>
          </c:cat>
          <c:val>
            <c:numRef>
              <c:f>Sheet1!$E$10:$E$14</c:f>
              <c:numCache>
                <c:formatCode>0.0</c:formatCode>
                <c:ptCount val="5"/>
                <c:pt idx="0">
                  <c:v>59.08205913657482</c:v>
                </c:pt>
                <c:pt idx="1">
                  <c:v>4.4183692012149258</c:v>
                </c:pt>
                <c:pt idx="2">
                  <c:v>5.3659043119337539</c:v>
                </c:pt>
                <c:pt idx="3">
                  <c:v>3.1774876041639657</c:v>
                </c:pt>
                <c:pt idx="4">
                  <c:v>27.956179746112532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6F-46C1-99B3-E31EDCB9387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gap"/>
    <c:showDLblsOverMax val="0"/>
  </c:chart>
  <c:txPr>
    <a:bodyPr/>
    <a:lstStyle/>
    <a:p>
      <a:pPr>
        <a:defRPr sz="11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Sheet1!$B$25</c:f>
              <c:strCache>
                <c:ptCount val="1"/>
                <c:pt idx="0">
                  <c:v>ΠΟΛΥ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Sheet1!$A$26:$A$34</c:f>
              <c:strCache>
                <c:ptCount val="9"/>
                <c:pt idx="0">
                  <c:v>Κατάσταση σχολείων, Παιδικών Σταθμών</c:v>
                </c:pt>
                <c:pt idx="1">
                  <c:v>Κατάσταση Συγκοινωνιών, Κυκλοφοριακό</c:v>
                </c:pt>
                <c:pt idx="2">
                  <c:v>Υποδομές</c:v>
                </c:pt>
                <c:pt idx="3">
                  <c:v>Κοινωνική Πολιτική</c:v>
                </c:pt>
                <c:pt idx="4">
                  <c:v>Κατάσταση οδών, πλατειών</c:v>
                </c:pt>
                <c:pt idx="5">
                  <c:v>Πολιτισμός</c:v>
                </c:pt>
                <c:pt idx="6">
                  <c:v>Πράσινο/ Περιβάλλον</c:v>
                </c:pt>
                <c:pt idx="7">
                  <c:v>Εξυπηρέτηση δημοτών από υπηρεσίες του δήμου</c:v>
                </c:pt>
                <c:pt idx="8">
                  <c:v>Καθαριότητα</c:v>
                </c:pt>
              </c:strCache>
            </c:strRef>
          </c:cat>
          <c:val>
            <c:numRef>
              <c:f>Sheet1!$B$26:$B$34</c:f>
              <c:numCache>
                <c:formatCode>0.0</c:formatCode>
                <c:ptCount val="9"/>
                <c:pt idx="0">
                  <c:v>17.777316269048054</c:v>
                </c:pt>
                <c:pt idx="1">
                  <c:v>13.743153085330079</c:v>
                </c:pt>
                <c:pt idx="2">
                  <c:v>16.494898886321742</c:v>
                </c:pt>
                <c:pt idx="3">
                  <c:v>13.943044053892681</c:v>
                </c:pt>
                <c:pt idx="4">
                  <c:v>19.739882142208153</c:v>
                </c:pt>
                <c:pt idx="5">
                  <c:v>22.060694166818106</c:v>
                </c:pt>
                <c:pt idx="6">
                  <c:v>21.323433971080714</c:v>
                </c:pt>
                <c:pt idx="7">
                  <c:v>28.978998468367912</c:v>
                </c:pt>
                <c:pt idx="8">
                  <c:v>32.423872692816914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28-4026-AD6D-0976127BFA16}"/>
            </c:ext>
          </c:extLst>
        </c:ser>
        <c:ser>
          <c:idx val="1"/>
          <c:order val="1"/>
          <c:tx>
            <c:strRef>
              <c:f>Sheet1!$C$25</c:f>
              <c:strCache>
                <c:ptCount val="1"/>
                <c:pt idx="0">
                  <c:v>ΑΡΚΕΤΑ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Sheet1!$A$26:$A$34</c:f>
              <c:strCache>
                <c:ptCount val="9"/>
                <c:pt idx="0">
                  <c:v>Κατάσταση σχολείων, Παιδικών Σταθμών</c:v>
                </c:pt>
                <c:pt idx="1">
                  <c:v>Κατάσταση Συγκοινωνιών, Κυκλοφοριακό</c:v>
                </c:pt>
                <c:pt idx="2">
                  <c:v>Υποδομές</c:v>
                </c:pt>
                <c:pt idx="3">
                  <c:v>Κοινωνική Πολιτική</c:v>
                </c:pt>
                <c:pt idx="4">
                  <c:v>Κατάσταση οδών, πλατειών</c:v>
                </c:pt>
                <c:pt idx="5">
                  <c:v>Πολιτισμός</c:v>
                </c:pt>
                <c:pt idx="6">
                  <c:v>Πράσινο/ Περιβάλλον</c:v>
                </c:pt>
                <c:pt idx="7">
                  <c:v>Εξυπηρέτηση δημοτών από υπηρεσίες του δήμου</c:v>
                </c:pt>
                <c:pt idx="8">
                  <c:v>Καθαριότητα</c:v>
                </c:pt>
              </c:strCache>
            </c:strRef>
          </c:cat>
          <c:val>
            <c:numRef>
              <c:f>Sheet1!$C$26:$C$34</c:f>
              <c:numCache>
                <c:formatCode>0.0</c:formatCode>
                <c:ptCount val="9"/>
                <c:pt idx="0">
                  <c:v>28.721995794501701</c:v>
                </c:pt>
                <c:pt idx="1">
                  <c:v>33.293528205394459</c:v>
                </c:pt>
                <c:pt idx="2">
                  <c:v>39.879546221541482</c:v>
                </c:pt>
                <c:pt idx="3">
                  <c:v>42.753303392954479</c:v>
                </c:pt>
                <c:pt idx="4">
                  <c:v>43.773526128605155</c:v>
                </c:pt>
                <c:pt idx="5">
                  <c:v>42.864930816956971</c:v>
                </c:pt>
                <c:pt idx="6">
                  <c:v>44.791152877651136</c:v>
                </c:pt>
                <c:pt idx="7">
                  <c:v>41.777212429583848</c:v>
                </c:pt>
                <c:pt idx="8">
                  <c:v>48.129591651307052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28-4026-AD6D-0976127BFA16}"/>
            </c:ext>
          </c:extLst>
        </c:ser>
        <c:ser>
          <c:idx val="2"/>
          <c:order val="2"/>
          <c:tx>
            <c:strRef>
              <c:f>Sheet1!$D$25</c:f>
              <c:strCache>
                <c:ptCount val="1"/>
                <c:pt idx="0">
                  <c:v>ΛΙΓΟ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Sheet1!$A$26:$A$34</c:f>
              <c:strCache>
                <c:ptCount val="9"/>
                <c:pt idx="0">
                  <c:v>Κατάσταση σχολείων, Παιδικών Σταθμών</c:v>
                </c:pt>
                <c:pt idx="1">
                  <c:v>Κατάσταση Συγκοινωνιών, Κυκλοφοριακό</c:v>
                </c:pt>
                <c:pt idx="2">
                  <c:v>Υποδομές</c:v>
                </c:pt>
                <c:pt idx="3">
                  <c:v>Κοινωνική Πολιτική</c:v>
                </c:pt>
                <c:pt idx="4">
                  <c:v>Κατάσταση οδών, πλατειών</c:v>
                </c:pt>
                <c:pt idx="5">
                  <c:v>Πολιτισμός</c:v>
                </c:pt>
                <c:pt idx="6">
                  <c:v>Πράσινο/ Περιβάλλον</c:v>
                </c:pt>
                <c:pt idx="7">
                  <c:v>Εξυπηρέτηση δημοτών από υπηρεσίες του δήμου</c:v>
                </c:pt>
                <c:pt idx="8">
                  <c:v>Καθαριότητα</c:v>
                </c:pt>
              </c:strCache>
            </c:strRef>
          </c:cat>
          <c:val>
            <c:numRef>
              <c:f>Sheet1!$D$26:$D$34</c:f>
              <c:numCache>
                <c:formatCode>0.0</c:formatCode>
                <c:ptCount val="9"/>
                <c:pt idx="0">
                  <c:v>7.6270086446353949</c:v>
                </c:pt>
                <c:pt idx="1">
                  <c:v>20.599153708366863</c:v>
                </c:pt>
                <c:pt idx="2">
                  <c:v>17.709820617325622</c:v>
                </c:pt>
                <c:pt idx="3">
                  <c:v>12.050569819059735</c:v>
                </c:pt>
                <c:pt idx="4">
                  <c:v>18.153734326730881</c:v>
                </c:pt>
                <c:pt idx="5">
                  <c:v>14.342825991017891</c:v>
                </c:pt>
                <c:pt idx="6">
                  <c:v>15.864074141377433</c:v>
                </c:pt>
                <c:pt idx="7">
                  <c:v>11.726071493471098</c:v>
                </c:pt>
                <c:pt idx="8">
                  <c:v>12.730718309493531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28-4026-AD6D-0976127BFA16}"/>
            </c:ext>
          </c:extLst>
        </c:ser>
        <c:ser>
          <c:idx val="3"/>
          <c:order val="3"/>
          <c:tx>
            <c:strRef>
              <c:f>Sheet1!$E$25</c:f>
              <c:strCache>
                <c:ptCount val="1"/>
                <c:pt idx="0">
                  <c:v>ΚΑΘΟΛΟΥ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Sheet1!$A$26:$A$34</c:f>
              <c:strCache>
                <c:ptCount val="9"/>
                <c:pt idx="0">
                  <c:v>Κατάσταση σχολείων, Παιδικών Σταθμών</c:v>
                </c:pt>
                <c:pt idx="1">
                  <c:v>Κατάσταση Συγκοινωνιών, Κυκλοφοριακό</c:v>
                </c:pt>
                <c:pt idx="2">
                  <c:v>Υποδομές</c:v>
                </c:pt>
                <c:pt idx="3">
                  <c:v>Κοινωνική Πολιτική</c:v>
                </c:pt>
                <c:pt idx="4">
                  <c:v>Κατάσταση οδών, πλατειών</c:v>
                </c:pt>
                <c:pt idx="5">
                  <c:v>Πολιτισμός</c:v>
                </c:pt>
                <c:pt idx="6">
                  <c:v>Πράσινο/ Περιβάλλον</c:v>
                </c:pt>
                <c:pt idx="7">
                  <c:v>Εξυπηρέτηση δημοτών από υπηρεσίες του δήμου</c:v>
                </c:pt>
                <c:pt idx="8">
                  <c:v>Καθαριότητα</c:v>
                </c:pt>
              </c:strCache>
            </c:strRef>
          </c:cat>
          <c:val>
            <c:numRef>
              <c:f>Sheet1!$E$26:$E$34</c:f>
              <c:numCache>
                <c:formatCode>0.0</c:formatCode>
                <c:ptCount val="9"/>
                <c:pt idx="0">
                  <c:v>6.5418862438669834</c:v>
                </c:pt>
                <c:pt idx="1">
                  <c:v>15.438332338205136</c:v>
                </c:pt>
                <c:pt idx="2">
                  <c:v>14.898367124425643</c:v>
                </c:pt>
                <c:pt idx="3">
                  <c:v>9.4649671607694579</c:v>
                </c:pt>
                <c:pt idx="4">
                  <c:v>14.968458762752789</c:v>
                </c:pt>
                <c:pt idx="5">
                  <c:v>9.0807611432725057</c:v>
                </c:pt>
                <c:pt idx="6">
                  <c:v>14.049479504685758</c:v>
                </c:pt>
                <c:pt idx="7">
                  <c:v>6.3342073154902545</c:v>
                </c:pt>
                <c:pt idx="8">
                  <c:v>6.1602762129747441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628-4026-AD6D-0976127BFA16}"/>
            </c:ext>
          </c:extLst>
        </c:ser>
        <c:ser>
          <c:idx val="4"/>
          <c:order val="4"/>
          <c:tx>
            <c:strRef>
              <c:f>Sheet1!$F$25</c:f>
              <c:strCache>
                <c:ptCount val="1"/>
                <c:pt idx="0">
                  <c:v>ΔΓ/ΔΑ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Sheet1!$A$26:$A$34</c:f>
              <c:strCache>
                <c:ptCount val="9"/>
                <c:pt idx="0">
                  <c:v>Κατάσταση σχολείων, Παιδικών Σταθμών</c:v>
                </c:pt>
                <c:pt idx="1">
                  <c:v>Κατάσταση Συγκοινωνιών, Κυκλοφοριακό</c:v>
                </c:pt>
                <c:pt idx="2">
                  <c:v>Υποδομές</c:v>
                </c:pt>
                <c:pt idx="3">
                  <c:v>Κοινωνική Πολιτική</c:v>
                </c:pt>
                <c:pt idx="4">
                  <c:v>Κατάσταση οδών, πλατειών</c:v>
                </c:pt>
                <c:pt idx="5">
                  <c:v>Πολιτισμός</c:v>
                </c:pt>
                <c:pt idx="6">
                  <c:v>Πράσινο/ Περιβάλλον</c:v>
                </c:pt>
                <c:pt idx="7">
                  <c:v>Εξυπηρέτηση δημοτών από υπηρεσίες του δήμου</c:v>
                </c:pt>
                <c:pt idx="8">
                  <c:v>Καθαριότητα</c:v>
                </c:pt>
              </c:strCache>
            </c:strRef>
          </c:cat>
          <c:val>
            <c:numRef>
              <c:f>Sheet1!$F$26:$F$34</c:f>
              <c:numCache>
                <c:formatCode>0.0</c:formatCode>
                <c:ptCount val="9"/>
                <c:pt idx="0">
                  <c:v>39.331793047947869</c:v>
                </c:pt>
                <c:pt idx="1">
                  <c:v>16.92583266270346</c:v>
                </c:pt>
                <c:pt idx="2">
                  <c:v>11.017367150385509</c:v>
                </c:pt>
                <c:pt idx="3">
                  <c:v>21.788115573323651</c:v>
                </c:pt>
                <c:pt idx="4">
                  <c:v>3.3643986397030212</c:v>
                </c:pt>
                <c:pt idx="5">
                  <c:v>11.650787881934532</c:v>
                </c:pt>
                <c:pt idx="6">
                  <c:v>3.9718595052049546</c:v>
                </c:pt>
                <c:pt idx="7">
                  <c:v>11.183510293086892</c:v>
                </c:pt>
                <c:pt idx="8">
                  <c:v>0.5555411334077518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628-4026-AD6D-0976127BFA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211126528"/>
        <c:axId val="211144704"/>
        <c:axId val="0"/>
      </c:bar3DChart>
      <c:catAx>
        <c:axId val="21112652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211144704"/>
        <c:crosses val="autoZero"/>
        <c:auto val="1"/>
        <c:lblAlgn val="ctr"/>
        <c:lblOffset val="100"/>
        <c:noMultiLvlLbl val="0"/>
      </c:catAx>
      <c:valAx>
        <c:axId val="21114470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211126528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Sheet1!$B$40:$B$44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Sheet1!$E$40:$E$44</c:f>
              <c:numCache>
                <c:formatCode>0.0</c:formatCode>
                <c:ptCount val="5"/>
                <c:pt idx="0">
                  <c:v>26.357051997611695</c:v>
                </c:pt>
                <c:pt idx="1">
                  <c:v>43.145297370265553</c:v>
                </c:pt>
                <c:pt idx="2">
                  <c:v>18.449676799667721</c:v>
                </c:pt>
                <c:pt idx="3">
                  <c:v>10.041276187014876</c:v>
                </c:pt>
                <c:pt idx="4">
                  <c:v>2.0066976454401497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7A-4DC6-A778-89CF1C69E0D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Sheet1!$B$58</c:f>
              <c:strCache>
                <c:ptCount val="1"/>
                <c:pt idx="0">
                  <c:v>ΘΕΤΙΚΗ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Sheet1!$A$59:$A$62</c:f>
              <c:strCache>
                <c:ptCount val="4"/>
                <c:pt idx="0">
                  <c:v>Γκιτάκος Βασίλης</c:v>
                </c:pt>
                <c:pt idx="1">
                  <c:v>Σαρόπουλος Κώστας</c:v>
                </c:pt>
                <c:pt idx="2">
                  <c:v>Πιερακέας Νίκος</c:v>
                </c:pt>
                <c:pt idx="3">
                  <c:v>Λάμπρος Μίχος</c:v>
                </c:pt>
              </c:strCache>
            </c:strRef>
          </c:cat>
          <c:val>
            <c:numRef>
              <c:f>Sheet1!$B$59:$B$62</c:f>
              <c:numCache>
                <c:formatCode>0.0</c:formatCode>
                <c:ptCount val="4"/>
                <c:pt idx="0">
                  <c:v>4.7662314062459465</c:v>
                </c:pt>
                <c:pt idx="1">
                  <c:v>12.260844734041173</c:v>
                </c:pt>
                <c:pt idx="2">
                  <c:v>23.441759040523348</c:v>
                </c:pt>
                <c:pt idx="3">
                  <c:v>64.572570805534625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D8-4748-A3FA-7BC56EF05EE6}"/>
            </c:ext>
          </c:extLst>
        </c:ser>
        <c:ser>
          <c:idx val="1"/>
          <c:order val="1"/>
          <c:tx>
            <c:strRef>
              <c:f>Sheet1!$C$58</c:f>
              <c:strCache>
                <c:ptCount val="1"/>
                <c:pt idx="0">
                  <c:v>ΜΑΛΛΟΝ ΘΕΤΙΚΗ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Sheet1!$A$59:$A$62</c:f>
              <c:strCache>
                <c:ptCount val="4"/>
                <c:pt idx="0">
                  <c:v>Γκιτάκος Βασίλης</c:v>
                </c:pt>
                <c:pt idx="1">
                  <c:v>Σαρόπουλος Κώστας</c:v>
                </c:pt>
                <c:pt idx="2">
                  <c:v>Πιερακέας Νίκος</c:v>
                </c:pt>
                <c:pt idx="3">
                  <c:v>Λάμπρος Μίχος</c:v>
                </c:pt>
              </c:strCache>
            </c:strRef>
          </c:cat>
          <c:val>
            <c:numRef>
              <c:f>Sheet1!$C$59:$C$62</c:f>
              <c:numCache>
                <c:formatCode>0.0</c:formatCode>
                <c:ptCount val="4"/>
                <c:pt idx="0">
                  <c:v>5.1945691960229503</c:v>
                </c:pt>
                <c:pt idx="1">
                  <c:v>11.128994574387999</c:v>
                </c:pt>
                <c:pt idx="2">
                  <c:v>12.35170426520599</c:v>
                </c:pt>
                <c:pt idx="3">
                  <c:v>15.669375146024253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D8-4748-A3FA-7BC56EF05EE6}"/>
            </c:ext>
          </c:extLst>
        </c:ser>
        <c:ser>
          <c:idx val="2"/>
          <c:order val="2"/>
          <c:tx>
            <c:strRef>
              <c:f>Sheet1!$D$58</c:f>
              <c:strCache>
                <c:ptCount val="1"/>
                <c:pt idx="0">
                  <c:v>ΜΑΛΛΟΝ ΑΡΝΗΤΙΚΗ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Sheet1!$A$59:$A$62</c:f>
              <c:strCache>
                <c:ptCount val="4"/>
                <c:pt idx="0">
                  <c:v>Γκιτάκος Βασίλης</c:v>
                </c:pt>
                <c:pt idx="1">
                  <c:v>Σαρόπουλος Κώστας</c:v>
                </c:pt>
                <c:pt idx="2">
                  <c:v>Πιερακέας Νίκος</c:v>
                </c:pt>
                <c:pt idx="3">
                  <c:v>Λάμπρος Μίχος</c:v>
                </c:pt>
              </c:strCache>
            </c:strRef>
          </c:cat>
          <c:val>
            <c:numRef>
              <c:f>Sheet1!$D$59:$D$62</c:f>
              <c:numCache>
                <c:formatCode>0.0</c:formatCode>
                <c:ptCount val="4"/>
                <c:pt idx="0">
                  <c:v>3.2917110147711655</c:v>
                </c:pt>
                <c:pt idx="1">
                  <c:v>3.3592066664936024</c:v>
                </c:pt>
                <c:pt idx="2">
                  <c:v>4.091274889021574</c:v>
                </c:pt>
                <c:pt idx="3">
                  <c:v>7.2402066405337404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D8-4748-A3FA-7BC56EF05EE6}"/>
            </c:ext>
          </c:extLst>
        </c:ser>
        <c:ser>
          <c:idx val="3"/>
          <c:order val="3"/>
          <c:tx>
            <c:strRef>
              <c:f>Sheet1!$E$58</c:f>
              <c:strCache>
                <c:ptCount val="1"/>
                <c:pt idx="0">
                  <c:v>ΑΡΝΗΤΙΚΗ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Sheet1!$A$59:$A$62</c:f>
              <c:strCache>
                <c:ptCount val="4"/>
                <c:pt idx="0">
                  <c:v>Γκιτάκος Βασίλης</c:v>
                </c:pt>
                <c:pt idx="1">
                  <c:v>Σαρόπουλος Κώστας</c:v>
                </c:pt>
                <c:pt idx="2">
                  <c:v>Πιερακέας Νίκος</c:v>
                </c:pt>
                <c:pt idx="3">
                  <c:v>Λάμπρος Μίχος</c:v>
                </c:pt>
              </c:strCache>
            </c:strRef>
          </c:cat>
          <c:val>
            <c:numRef>
              <c:f>Sheet1!$E$59:$E$62</c:f>
              <c:numCache>
                <c:formatCode>0.0</c:formatCode>
                <c:ptCount val="4"/>
                <c:pt idx="0">
                  <c:v>4.7143116741517632</c:v>
                </c:pt>
                <c:pt idx="1">
                  <c:v>6.9468601542016062</c:v>
                </c:pt>
                <c:pt idx="2">
                  <c:v>4.9739103346226745</c:v>
                </c:pt>
                <c:pt idx="3">
                  <c:v>10.251551101996322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8D8-4748-A3FA-7BC56EF05EE6}"/>
            </c:ext>
          </c:extLst>
        </c:ser>
        <c:ser>
          <c:idx val="4"/>
          <c:order val="4"/>
          <c:tx>
            <c:strRef>
              <c:f>Sheet1!$F$58</c:f>
              <c:strCache>
                <c:ptCount val="1"/>
                <c:pt idx="0">
                  <c:v>Δεν τον/την γνωρίζω καθόλου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Sheet1!$A$59:$A$62</c:f>
              <c:strCache>
                <c:ptCount val="4"/>
                <c:pt idx="0">
                  <c:v>Γκιτάκος Βασίλης</c:v>
                </c:pt>
                <c:pt idx="1">
                  <c:v>Σαρόπουλος Κώστας</c:v>
                </c:pt>
                <c:pt idx="2">
                  <c:v>Πιερακέας Νίκος</c:v>
                </c:pt>
                <c:pt idx="3">
                  <c:v>Λάμπρος Μίχος</c:v>
                </c:pt>
              </c:strCache>
            </c:strRef>
          </c:cat>
          <c:val>
            <c:numRef>
              <c:f>Sheet1!$F$59:$F$62</c:f>
              <c:numCache>
                <c:formatCode>0.0</c:formatCode>
                <c:ptCount val="4"/>
                <c:pt idx="0">
                  <c:v>72.344954700033725</c:v>
                </c:pt>
                <c:pt idx="1">
                  <c:v>45.634848524181592</c:v>
                </c:pt>
                <c:pt idx="2">
                  <c:v>35.058799096596665</c:v>
                </c:pt>
                <c:pt idx="3">
                  <c:v>0.25959866047091212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D8-4748-A3FA-7BC56EF05EE6}"/>
            </c:ext>
          </c:extLst>
        </c:ser>
        <c:ser>
          <c:idx val="5"/>
          <c:order val="5"/>
          <c:tx>
            <c:strRef>
              <c:f>Sheet1!$G$58</c:f>
              <c:strCache>
                <c:ptCount val="1"/>
                <c:pt idx="0">
                  <c:v>Τον/την έχω ακουστά αλλά δεν έχω σαφή άποψη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0"/>
                  <c:y val="4.5037032834105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EB-48BD-91F6-A7E0214D9F0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Sheet1!$A$59:$A$62</c:f>
              <c:strCache>
                <c:ptCount val="4"/>
                <c:pt idx="0">
                  <c:v>Γκιτάκος Βασίλης</c:v>
                </c:pt>
                <c:pt idx="1">
                  <c:v>Σαρόπουλος Κώστας</c:v>
                </c:pt>
                <c:pt idx="2">
                  <c:v>Πιερακέας Νίκος</c:v>
                </c:pt>
                <c:pt idx="3">
                  <c:v>Λάμπρος Μίχος</c:v>
                </c:pt>
              </c:strCache>
            </c:strRef>
          </c:cat>
          <c:val>
            <c:numRef>
              <c:f>Sheet1!$G$59:$G$62</c:f>
              <c:numCache>
                <c:formatCode>0.0</c:formatCode>
                <c:ptCount val="4"/>
                <c:pt idx="0">
                  <c:v>7.3440461047221008</c:v>
                </c:pt>
                <c:pt idx="1">
                  <c:v>17.468393863087673</c:v>
                </c:pt>
                <c:pt idx="2">
                  <c:v>16.770073466420914</c:v>
                </c:pt>
                <c:pt idx="3">
                  <c:v>0.29594247293683978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8D8-4748-A3FA-7BC56EF05EE6}"/>
            </c:ext>
          </c:extLst>
        </c:ser>
        <c:ser>
          <c:idx val="6"/>
          <c:order val="6"/>
          <c:tx>
            <c:strRef>
              <c:f>Sheet1!$H$58</c:f>
              <c:strCache>
                <c:ptCount val="1"/>
                <c:pt idx="0">
                  <c:v>ΔΓ/ΔΑ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1.4336917562723824E-2"/>
                  <c:y val="-4.74074029832694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7EB-48BD-91F6-A7E0214D9F0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Sheet1!$A$59:$A$62</c:f>
              <c:strCache>
                <c:ptCount val="4"/>
                <c:pt idx="0">
                  <c:v>Γκιτάκος Βασίλης</c:v>
                </c:pt>
                <c:pt idx="1">
                  <c:v>Σαρόπουλος Κώστας</c:v>
                </c:pt>
                <c:pt idx="2">
                  <c:v>Πιερακέας Νίκος</c:v>
                </c:pt>
                <c:pt idx="3">
                  <c:v>Λάμπρος Μίχος</c:v>
                </c:pt>
              </c:strCache>
            </c:strRef>
          </c:cat>
          <c:val>
            <c:numRef>
              <c:f>Sheet1!$H$59:$H$62</c:f>
              <c:numCache>
                <c:formatCode>0.0</c:formatCode>
                <c:ptCount val="4"/>
                <c:pt idx="0">
                  <c:v>2.344175904052336</c:v>
                </c:pt>
                <c:pt idx="1">
                  <c:v>3.2008514836063457</c:v>
                </c:pt>
                <c:pt idx="2">
                  <c:v>3.3124789076088375</c:v>
                </c:pt>
                <c:pt idx="3">
                  <c:v>1.710755172503311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8D8-4748-A3FA-7BC56EF05EE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211758464"/>
        <c:axId val="211772544"/>
        <c:axId val="0"/>
      </c:bar3DChart>
      <c:catAx>
        <c:axId val="21175846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211772544"/>
        <c:crosses val="autoZero"/>
        <c:auto val="1"/>
        <c:lblAlgn val="ctr"/>
        <c:lblOffset val="100"/>
        <c:noMultiLvlLbl val="0"/>
      </c:catAx>
      <c:valAx>
        <c:axId val="21177254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211758464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Sheet1!$B$68:$B$70</c:f>
              <c:strCache>
                <c:ptCount val="3"/>
                <c:pt idx="0">
                  <c:v>Να επανεκλεγεί</c:v>
                </c:pt>
                <c:pt idx="1">
                  <c:v>Να εκλεγεί κάποιος/α άλλος/η</c:v>
                </c:pt>
                <c:pt idx="2">
                  <c:v>ΔΓ/ΔΑ</c:v>
                </c:pt>
              </c:strCache>
            </c:strRef>
          </c:cat>
          <c:val>
            <c:numRef>
              <c:f>Sheet1!$E$68:$E$70</c:f>
              <c:numCache>
                <c:formatCode>0.0</c:formatCode>
                <c:ptCount val="3"/>
                <c:pt idx="0">
                  <c:v>58.830248435918037</c:v>
                </c:pt>
                <c:pt idx="1">
                  <c:v>27.494094130474313</c:v>
                </c:pt>
                <c:pt idx="2">
                  <c:v>13.675657433607652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E5-42FC-988E-2B954DFF4E7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Sheet1!$B$88:$B$94</c:f>
              <c:strCache>
                <c:ptCount val="7"/>
                <c:pt idx="0">
                  <c:v>Λάμπρος Μίχος</c:v>
                </c:pt>
                <c:pt idx="1">
                  <c:v>Πιερακέας Νίκος</c:v>
                </c:pt>
                <c:pt idx="2">
                  <c:v>Σαρόπουλος Κώστας</c:v>
                </c:pt>
                <c:pt idx="3">
                  <c:v>Γκιτάκος Βασίλης</c:v>
                </c:pt>
                <c:pt idx="4">
                  <c:v>Αποχή</c:v>
                </c:pt>
                <c:pt idx="5">
                  <c:v>Δεν έχω αποφασίσει</c:v>
                </c:pt>
                <c:pt idx="6">
                  <c:v>ΔΓ/ΔΑ</c:v>
                </c:pt>
              </c:strCache>
            </c:strRef>
          </c:cat>
          <c:val>
            <c:numRef>
              <c:f>Sheet1!$E$88:$E$94</c:f>
              <c:numCache>
                <c:formatCode>0.0</c:formatCode>
                <c:ptCount val="7"/>
                <c:pt idx="0">
                  <c:v>57.662054463798931</c:v>
                </c:pt>
                <c:pt idx="1">
                  <c:v>12.312764466135366</c:v>
                </c:pt>
                <c:pt idx="2">
                  <c:v>4.7143116741517668</c:v>
                </c:pt>
                <c:pt idx="3">
                  <c:v>1.3732769138911254</c:v>
                </c:pt>
                <c:pt idx="4">
                  <c:v>1.7808468108304576</c:v>
                </c:pt>
                <c:pt idx="5">
                  <c:v>20.373302873757186</c:v>
                </c:pt>
                <c:pt idx="6">
                  <c:v>1.783442797435167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86-4784-8692-83CC7D25A09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2505728"/>
        <c:axId val="212598784"/>
        <c:axId val="0"/>
      </c:bar3DChart>
      <c:catAx>
        <c:axId val="2125057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2598784"/>
        <c:crosses val="autoZero"/>
        <c:auto val="1"/>
        <c:lblAlgn val="ctr"/>
        <c:lblOffset val="100"/>
        <c:noMultiLvlLbl val="0"/>
      </c:catAx>
      <c:valAx>
        <c:axId val="212598784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125057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Sheet1!$B$98:$B$103</c:f>
              <c:strCache>
                <c:ptCount val="6"/>
                <c:pt idx="0">
                  <c:v>Λάμπρος Μίχος</c:v>
                </c:pt>
                <c:pt idx="1">
                  <c:v>Πιερακέας Νίκος</c:v>
                </c:pt>
                <c:pt idx="2">
                  <c:v>Σαρόπουλος Κώστας</c:v>
                </c:pt>
                <c:pt idx="3">
                  <c:v>Γκιτάκος Βασίλης</c:v>
                </c:pt>
                <c:pt idx="4">
                  <c:v>Δεν έχω αποφασίσει</c:v>
                </c:pt>
                <c:pt idx="5">
                  <c:v>ΔΓ/ΔΑ</c:v>
                </c:pt>
              </c:strCache>
            </c:strRef>
          </c:cat>
          <c:val>
            <c:numRef>
              <c:f>Sheet1!$E$98:$E$103</c:f>
              <c:numCache>
                <c:formatCode>0.0</c:formatCode>
                <c:ptCount val="6"/>
                <c:pt idx="0">
                  <c:v>58.718996398980579</c:v>
                </c:pt>
                <c:pt idx="1">
                  <c:v>12.538456686492225</c:v>
                </c:pt>
                <c:pt idx="2">
                  <c:v>4.8007247190954851</c:v>
                </c:pt>
                <c:pt idx="3">
                  <c:v>1.3984489958158099</c:v>
                </c:pt>
                <c:pt idx="4">
                  <c:v>20.746744270628497</c:v>
                </c:pt>
                <c:pt idx="5">
                  <c:v>1.8161331949441617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4A-422B-A4E9-054D0930C6D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2635648"/>
        <c:axId val="212638336"/>
        <c:axId val="0"/>
      </c:bar3DChart>
      <c:catAx>
        <c:axId val="2126356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2638336"/>
        <c:crosses val="autoZero"/>
        <c:auto val="1"/>
        <c:lblAlgn val="ctr"/>
        <c:lblOffset val="100"/>
        <c:noMultiLvlLbl val="0"/>
      </c:catAx>
      <c:valAx>
        <c:axId val="212638336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12635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5D98C8-E6E4-4EB7-A5E8-A99E4044933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D2CAB9-3166-4EED-BABE-8D00865DD670}">
      <dgm:prSet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l-GR" b="1" i="0" baseline="0"/>
            <a:t>ΓΙΑ ΤΟ   </a:t>
          </a:r>
          <a:endParaRPr lang="en-US"/>
        </a:p>
      </dgm:t>
    </dgm:pt>
    <dgm:pt modelId="{2CA730BA-05F5-45A1-A6E0-28176BE5AF2D}" type="parTrans" cxnId="{40C5ABEF-6862-496F-9982-7FDB0B9A0721}">
      <dgm:prSet/>
      <dgm:spPr/>
      <dgm:t>
        <a:bodyPr/>
        <a:lstStyle/>
        <a:p>
          <a:endParaRPr lang="en-US"/>
        </a:p>
      </dgm:t>
    </dgm:pt>
    <dgm:pt modelId="{3BBBAF2F-77F8-46BB-8469-EB0614CB6257}" type="sibTrans" cxnId="{40C5ABEF-6862-496F-9982-7FDB0B9A0721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endParaRPr lang="en-US"/>
        </a:p>
      </dgm:t>
    </dgm:pt>
    <dgm:pt modelId="{08BC03C6-CBC1-416A-9984-33A86AEFBE6E}">
      <dgm:prSet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l-GR" b="1" i="0" baseline="0" dirty="0"/>
            <a:t>ΔΗΜΟ  </a:t>
          </a:r>
          <a:r>
            <a:rPr lang="el-GR" altLang="en-US" b="1" dirty="0">
              <a:solidFill>
                <a:schemeClr val="bg1"/>
              </a:solidFill>
            </a:rPr>
            <a:t>ΑΓΙΑΣ ΒΑΡΒΑΡΑΣ </a:t>
          </a:r>
          <a:endParaRPr lang="en-US" dirty="0">
            <a:solidFill>
              <a:schemeClr val="bg1"/>
            </a:solidFill>
          </a:endParaRPr>
        </a:p>
      </dgm:t>
    </dgm:pt>
    <dgm:pt modelId="{2F165EC3-DA8B-4217-80AF-ED86492E2E22}" type="parTrans" cxnId="{85682B8E-B344-4567-8EEE-7B8980963C77}">
      <dgm:prSet/>
      <dgm:spPr/>
      <dgm:t>
        <a:bodyPr/>
        <a:lstStyle/>
        <a:p>
          <a:endParaRPr lang="en-US"/>
        </a:p>
      </dgm:t>
    </dgm:pt>
    <dgm:pt modelId="{5C251A7D-6056-42E5-9909-C01033E046DD}" type="sibTrans" cxnId="{85682B8E-B344-4567-8EEE-7B8980963C77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endParaRPr lang="en-US"/>
        </a:p>
      </dgm:t>
    </dgm:pt>
    <dgm:pt modelId="{80462C62-E8D9-4AC4-8D78-FF42D031CC69}">
      <dgm:prSet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l-GR" b="1" i="0" baseline="0"/>
            <a:t>ΙΟΥΛΙΟΣ      2023 </a:t>
          </a:r>
          <a:endParaRPr lang="en-US"/>
        </a:p>
      </dgm:t>
    </dgm:pt>
    <dgm:pt modelId="{E300D7FA-F6F9-432D-A83B-A4DB780B6E68}" type="parTrans" cxnId="{2345A637-6177-4AC9-B25C-B00D5D2BE536}">
      <dgm:prSet/>
      <dgm:spPr/>
      <dgm:t>
        <a:bodyPr/>
        <a:lstStyle/>
        <a:p>
          <a:endParaRPr lang="en-US"/>
        </a:p>
      </dgm:t>
    </dgm:pt>
    <dgm:pt modelId="{07EE971C-175D-48E4-B58C-ADA55EADBE34}" type="sibTrans" cxnId="{2345A637-6177-4AC9-B25C-B00D5D2BE536}">
      <dgm:prSet/>
      <dgm:spPr/>
      <dgm:t>
        <a:bodyPr/>
        <a:lstStyle/>
        <a:p>
          <a:endParaRPr lang="en-US"/>
        </a:p>
      </dgm:t>
    </dgm:pt>
    <dgm:pt modelId="{DBF238BB-440C-48E3-988D-03D5F8D6D229}" type="pres">
      <dgm:prSet presAssocID="{AB5D98C8-E6E4-4EB7-A5E8-A99E40449335}" presName="outerComposite" presStyleCnt="0">
        <dgm:presLayoutVars>
          <dgm:chMax val="5"/>
          <dgm:dir/>
          <dgm:resizeHandles val="exact"/>
        </dgm:presLayoutVars>
      </dgm:prSet>
      <dgm:spPr/>
    </dgm:pt>
    <dgm:pt modelId="{8D6D7FD7-E9EF-4F8C-9E01-C15C28355FBD}" type="pres">
      <dgm:prSet presAssocID="{AB5D98C8-E6E4-4EB7-A5E8-A99E40449335}" presName="dummyMaxCanvas" presStyleCnt="0">
        <dgm:presLayoutVars/>
      </dgm:prSet>
      <dgm:spPr/>
    </dgm:pt>
    <dgm:pt modelId="{3B0E90A4-C1C5-48A3-936A-00F6E88720A8}" type="pres">
      <dgm:prSet presAssocID="{AB5D98C8-E6E4-4EB7-A5E8-A99E40449335}" presName="ThreeNodes_1" presStyleLbl="node1" presStyleIdx="0" presStyleCnt="3">
        <dgm:presLayoutVars>
          <dgm:bulletEnabled val="1"/>
        </dgm:presLayoutVars>
      </dgm:prSet>
      <dgm:spPr/>
    </dgm:pt>
    <dgm:pt modelId="{7AB0A2C9-639C-4F7E-8F66-9FC03F0899F3}" type="pres">
      <dgm:prSet presAssocID="{AB5D98C8-E6E4-4EB7-A5E8-A99E40449335}" presName="ThreeNodes_2" presStyleLbl="node1" presStyleIdx="1" presStyleCnt="3">
        <dgm:presLayoutVars>
          <dgm:bulletEnabled val="1"/>
        </dgm:presLayoutVars>
      </dgm:prSet>
      <dgm:spPr/>
    </dgm:pt>
    <dgm:pt modelId="{D4F7C0FF-2F1D-4E51-BB9D-9A8294ED5204}" type="pres">
      <dgm:prSet presAssocID="{AB5D98C8-E6E4-4EB7-A5E8-A99E40449335}" presName="ThreeNodes_3" presStyleLbl="node1" presStyleIdx="2" presStyleCnt="3">
        <dgm:presLayoutVars>
          <dgm:bulletEnabled val="1"/>
        </dgm:presLayoutVars>
      </dgm:prSet>
      <dgm:spPr/>
    </dgm:pt>
    <dgm:pt modelId="{9722E36A-0979-4AC6-93ED-B2F762F51CBE}" type="pres">
      <dgm:prSet presAssocID="{AB5D98C8-E6E4-4EB7-A5E8-A99E40449335}" presName="ThreeConn_1-2" presStyleLbl="fgAccFollowNode1" presStyleIdx="0" presStyleCnt="2">
        <dgm:presLayoutVars>
          <dgm:bulletEnabled val="1"/>
        </dgm:presLayoutVars>
      </dgm:prSet>
      <dgm:spPr/>
    </dgm:pt>
    <dgm:pt modelId="{81E73941-E201-4749-A5C8-4661F9948278}" type="pres">
      <dgm:prSet presAssocID="{AB5D98C8-E6E4-4EB7-A5E8-A99E40449335}" presName="ThreeConn_2-3" presStyleLbl="fgAccFollowNode1" presStyleIdx="1" presStyleCnt="2" custLinFactNeighborX="-9200">
        <dgm:presLayoutVars>
          <dgm:bulletEnabled val="1"/>
        </dgm:presLayoutVars>
      </dgm:prSet>
      <dgm:spPr/>
    </dgm:pt>
    <dgm:pt modelId="{66D716B8-599A-4322-A0D2-2F304A8E8207}" type="pres">
      <dgm:prSet presAssocID="{AB5D98C8-E6E4-4EB7-A5E8-A99E40449335}" presName="ThreeNodes_1_text" presStyleLbl="node1" presStyleIdx="2" presStyleCnt="3">
        <dgm:presLayoutVars>
          <dgm:bulletEnabled val="1"/>
        </dgm:presLayoutVars>
      </dgm:prSet>
      <dgm:spPr/>
    </dgm:pt>
    <dgm:pt modelId="{8F2F7266-FA2C-424D-A329-EE8E6A081D92}" type="pres">
      <dgm:prSet presAssocID="{AB5D98C8-E6E4-4EB7-A5E8-A99E40449335}" presName="ThreeNodes_2_text" presStyleLbl="node1" presStyleIdx="2" presStyleCnt="3">
        <dgm:presLayoutVars>
          <dgm:bulletEnabled val="1"/>
        </dgm:presLayoutVars>
      </dgm:prSet>
      <dgm:spPr/>
    </dgm:pt>
    <dgm:pt modelId="{2215845E-0A80-41AE-B4FE-25B94DA6A319}" type="pres">
      <dgm:prSet presAssocID="{AB5D98C8-E6E4-4EB7-A5E8-A99E4044933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FF61B200-634D-4B70-84BC-D8568569E675}" type="presOf" srcId="{3BBBAF2F-77F8-46BB-8469-EB0614CB6257}" destId="{9722E36A-0979-4AC6-93ED-B2F762F51CBE}" srcOrd="0" destOrd="0" presId="urn:microsoft.com/office/officeart/2005/8/layout/vProcess5"/>
    <dgm:cxn modelId="{29D90615-1A50-4093-82F2-A745F4A4E9FA}" type="presOf" srcId="{80462C62-E8D9-4AC4-8D78-FF42D031CC69}" destId="{2215845E-0A80-41AE-B4FE-25B94DA6A319}" srcOrd="1" destOrd="0" presId="urn:microsoft.com/office/officeart/2005/8/layout/vProcess5"/>
    <dgm:cxn modelId="{2345A637-6177-4AC9-B25C-B00D5D2BE536}" srcId="{AB5D98C8-E6E4-4EB7-A5E8-A99E40449335}" destId="{80462C62-E8D9-4AC4-8D78-FF42D031CC69}" srcOrd="2" destOrd="0" parTransId="{E300D7FA-F6F9-432D-A83B-A4DB780B6E68}" sibTransId="{07EE971C-175D-48E4-B58C-ADA55EADBE34}"/>
    <dgm:cxn modelId="{6FD30F43-96A0-4821-B637-9AA1335721A5}" type="presOf" srcId="{5C251A7D-6056-42E5-9909-C01033E046DD}" destId="{81E73941-E201-4749-A5C8-4661F9948278}" srcOrd="0" destOrd="0" presId="urn:microsoft.com/office/officeart/2005/8/layout/vProcess5"/>
    <dgm:cxn modelId="{C0B41D46-B7E4-4ECC-B201-EEC05FCF36D2}" type="presOf" srcId="{80462C62-E8D9-4AC4-8D78-FF42D031CC69}" destId="{D4F7C0FF-2F1D-4E51-BB9D-9A8294ED5204}" srcOrd="0" destOrd="0" presId="urn:microsoft.com/office/officeart/2005/8/layout/vProcess5"/>
    <dgm:cxn modelId="{218BA348-4DF5-4D32-9455-946505C1483C}" type="presOf" srcId="{3CD2CAB9-3166-4EED-BABE-8D00865DD670}" destId="{3B0E90A4-C1C5-48A3-936A-00F6E88720A8}" srcOrd="0" destOrd="0" presId="urn:microsoft.com/office/officeart/2005/8/layout/vProcess5"/>
    <dgm:cxn modelId="{CE2CE050-6CC2-467D-856F-90C5E05D9282}" type="presOf" srcId="{3CD2CAB9-3166-4EED-BABE-8D00865DD670}" destId="{66D716B8-599A-4322-A0D2-2F304A8E8207}" srcOrd="1" destOrd="0" presId="urn:microsoft.com/office/officeart/2005/8/layout/vProcess5"/>
    <dgm:cxn modelId="{0EA0EF85-ED8C-47F3-8134-EC86CFFBECE5}" type="presOf" srcId="{08BC03C6-CBC1-416A-9984-33A86AEFBE6E}" destId="{7AB0A2C9-639C-4F7E-8F66-9FC03F0899F3}" srcOrd="0" destOrd="0" presId="urn:microsoft.com/office/officeart/2005/8/layout/vProcess5"/>
    <dgm:cxn modelId="{9245F88D-689B-4219-8C16-1E14F9E2B96F}" type="presOf" srcId="{AB5D98C8-E6E4-4EB7-A5E8-A99E40449335}" destId="{DBF238BB-440C-48E3-988D-03D5F8D6D229}" srcOrd="0" destOrd="0" presId="urn:microsoft.com/office/officeart/2005/8/layout/vProcess5"/>
    <dgm:cxn modelId="{85682B8E-B344-4567-8EEE-7B8980963C77}" srcId="{AB5D98C8-E6E4-4EB7-A5E8-A99E40449335}" destId="{08BC03C6-CBC1-416A-9984-33A86AEFBE6E}" srcOrd="1" destOrd="0" parTransId="{2F165EC3-DA8B-4217-80AF-ED86492E2E22}" sibTransId="{5C251A7D-6056-42E5-9909-C01033E046DD}"/>
    <dgm:cxn modelId="{29C7009D-7460-408E-A8DC-7A1C3335E9C4}" type="presOf" srcId="{08BC03C6-CBC1-416A-9984-33A86AEFBE6E}" destId="{8F2F7266-FA2C-424D-A329-EE8E6A081D92}" srcOrd="1" destOrd="0" presId="urn:microsoft.com/office/officeart/2005/8/layout/vProcess5"/>
    <dgm:cxn modelId="{40C5ABEF-6862-496F-9982-7FDB0B9A0721}" srcId="{AB5D98C8-E6E4-4EB7-A5E8-A99E40449335}" destId="{3CD2CAB9-3166-4EED-BABE-8D00865DD670}" srcOrd="0" destOrd="0" parTransId="{2CA730BA-05F5-45A1-A6E0-28176BE5AF2D}" sibTransId="{3BBBAF2F-77F8-46BB-8469-EB0614CB6257}"/>
    <dgm:cxn modelId="{EE886FD4-944D-4546-9962-34D51B6DD777}" type="presParOf" srcId="{DBF238BB-440C-48E3-988D-03D5F8D6D229}" destId="{8D6D7FD7-E9EF-4F8C-9E01-C15C28355FBD}" srcOrd="0" destOrd="0" presId="urn:microsoft.com/office/officeart/2005/8/layout/vProcess5"/>
    <dgm:cxn modelId="{5F5ABB22-3AEE-497E-9ADF-561BF272DAE1}" type="presParOf" srcId="{DBF238BB-440C-48E3-988D-03D5F8D6D229}" destId="{3B0E90A4-C1C5-48A3-936A-00F6E88720A8}" srcOrd="1" destOrd="0" presId="urn:microsoft.com/office/officeart/2005/8/layout/vProcess5"/>
    <dgm:cxn modelId="{D2E16F99-137C-449B-AAF3-D24D005DB9C0}" type="presParOf" srcId="{DBF238BB-440C-48E3-988D-03D5F8D6D229}" destId="{7AB0A2C9-639C-4F7E-8F66-9FC03F0899F3}" srcOrd="2" destOrd="0" presId="urn:microsoft.com/office/officeart/2005/8/layout/vProcess5"/>
    <dgm:cxn modelId="{7F4E6270-3153-4E7C-AF36-A99DB5ED40A9}" type="presParOf" srcId="{DBF238BB-440C-48E3-988D-03D5F8D6D229}" destId="{D4F7C0FF-2F1D-4E51-BB9D-9A8294ED5204}" srcOrd="3" destOrd="0" presId="urn:microsoft.com/office/officeart/2005/8/layout/vProcess5"/>
    <dgm:cxn modelId="{DD5848D2-C6BF-4298-A75A-A4B810CE122A}" type="presParOf" srcId="{DBF238BB-440C-48E3-988D-03D5F8D6D229}" destId="{9722E36A-0979-4AC6-93ED-B2F762F51CBE}" srcOrd="4" destOrd="0" presId="urn:microsoft.com/office/officeart/2005/8/layout/vProcess5"/>
    <dgm:cxn modelId="{97F23C10-E092-45A3-A75B-6D76E96EF36C}" type="presParOf" srcId="{DBF238BB-440C-48E3-988D-03D5F8D6D229}" destId="{81E73941-E201-4749-A5C8-4661F9948278}" srcOrd="5" destOrd="0" presId="urn:microsoft.com/office/officeart/2005/8/layout/vProcess5"/>
    <dgm:cxn modelId="{2315E85E-702B-44A3-9039-4B44D80CB374}" type="presParOf" srcId="{DBF238BB-440C-48E3-988D-03D5F8D6D229}" destId="{66D716B8-599A-4322-A0D2-2F304A8E8207}" srcOrd="6" destOrd="0" presId="urn:microsoft.com/office/officeart/2005/8/layout/vProcess5"/>
    <dgm:cxn modelId="{00F68D41-B18C-48F7-B71E-46E1E4E45DF3}" type="presParOf" srcId="{DBF238BB-440C-48E3-988D-03D5F8D6D229}" destId="{8F2F7266-FA2C-424D-A329-EE8E6A081D92}" srcOrd="7" destOrd="0" presId="urn:microsoft.com/office/officeart/2005/8/layout/vProcess5"/>
    <dgm:cxn modelId="{52CD5560-7A10-4F34-AF5B-F2AC80F5E8B3}" type="presParOf" srcId="{DBF238BB-440C-48E3-988D-03D5F8D6D229}" destId="{2215845E-0A80-41AE-B4FE-25B94DA6A319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0E90A4-C1C5-48A3-936A-00F6E88720A8}">
      <dsp:nvSpPr>
        <dsp:cNvPr id="0" name=""/>
        <dsp:cNvSpPr/>
      </dsp:nvSpPr>
      <dsp:spPr>
        <a:xfrm>
          <a:off x="0" y="0"/>
          <a:ext cx="8777543" cy="908776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900" b="1" i="0" kern="1200" baseline="0"/>
            <a:t>ΓΙΑ ΤΟ   </a:t>
          </a:r>
          <a:endParaRPr lang="en-US" sz="3900" kern="1200"/>
        </a:p>
      </dsp:txBody>
      <dsp:txXfrm>
        <a:off x="26617" y="26617"/>
        <a:ext cx="7796903" cy="855542"/>
      </dsp:txXfrm>
    </dsp:sp>
    <dsp:sp modelId="{7AB0A2C9-639C-4F7E-8F66-9FC03F0899F3}">
      <dsp:nvSpPr>
        <dsp:cNvPr id="0" name=""/>
        <dsp:cNvSpPr/>
      </dsp:nvSpPr>
      <dsp:spPr>
        <a:xfrm>
          <a:off x="774489" y="1060238"/>
          <a:ext cx="8777543" cy="908776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900" b="1" i="0" kern="1200" baseline="0" dirty="0"/>
            <a:t>ΔΗΜΟ  </a:t>
          </a:r>
          <a:r>
            <a:rPr lang="el-GR" altLang="en-US" sz="3900" b="1" kern="1200" dirty="0">
              <a:solidFill>
                <a:schemeClr val="bg1"/>
              </a:solidFill>
            </a:rPr>
            <a:t>ΑΓΙΑΣ ΒΑΡΒΑΡΑΣ </a:t>
          </a:r>
          <a:endParaRPr lang="en-US" sz="3900" kern="1200" dirty="0">
            <a:solidFill>
              <a:schemeClr val="bg1"/>
            </a:solidFill>
          </a:endParaRPr>
        </a:p>
      </dsp:txBody>
      <dsp:txXfrm>
        <a:off x="801106" y="1086855"/>
        <a:ext cx="7359116" cy="855542"/>
      </dsp:txXfrm>
    </dsp:sp>
    <dsp:sp modelId="{D4F7C0FF-2F1D-4E51-BB9D-9A8294ED5204}">
      <dsp:nvSpPr>
        <dsp:cNvPr id="0" name=""/>
        <dsp:cNvSpPr/>
      </dsp:nvSpPr>
      <dsp:spPr>
        <a:xfrm>
          <a:off x="1548978" y="2120477"/>
          <a:ext cx="8777543" cy="908776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900" b="1" i="0" kern="1200" baseline="0"/>
            <a:t>ΙΟΥΛΙΟΣ      2023 </a:t>
          </a:r>
          <a:endParaRPr lang="en-US" sz="3900" kern="1200"/>
        </a:p>
      </dsp:txBody>
      <dsp:txXfrm>
        <a:off x="1575595" y="2147094"/>
        <a:ext cx="7359116" cy="855542"/>
      </dsp:txXfrm>
    </dsp:sp>
    <dsp:sp modelId="{9722E36A-0979-4AC6-93ED-B2F762F51CBE}">
      <dsp:nvSpPr>
        <dsp:cNvPr id="0" name=""/>
        <dsp:cNvSpPr/>
      </dsp:nvSpPr>
      <dsp:spPr>
        <a:xfrm>
          <a:off x="8186839" y="689155"/>
          <a:ext cx="590704" cy="59070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8319747" y="689155"/>
        <a:ext cx="324888" cy="444505"/>
      </dsp:txXfrm>
    </dsp:sp>
    <dsp:sp modelId="{81E73941-E201-4749-A5C8-4661F9948278}">
      <dsp:nvSpPr>
        <dsp:cNvPr id="0" name=""/>
        <dsp:cNvSpPr/>
      </dsp:nvSpPr>
      <dsp:spPr>
        <a:xfrm>
          <a:off x="8906983" y="1743335"/>
          <a:ext cx="590704" cy="59070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9039891" y="1743335"/>
        <a:ext cx="324888" cy="4445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50623-DBE4-471C-B59A-721A87247058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2FD9B-6FF8-497C-8F36-FA5359E0B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81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9E58A3-1E53-4708-AB1B-A2A780C70BD1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033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1926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9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76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46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83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3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1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3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5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6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9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30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5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3290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893"/>
            <a:ext cx="9202738" cy="1612735"/>
          </a:xfrm>
        </p:spPr>
        <p:txBody>
          <a:bodyPr anchor="t"/>
          <a:lstStyle>
            <a:lvl1pPr algn="l">
              <a:defRPr sz="4736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0"/>
            <a:ext cx="9202738" cy="1776263"/>
          </a:xfrm>
        </p:spPr>
        <p:txBody>
          <a:bodyPr anchor="b"/>
          <a:lstStyle>
            <a:lvl1pPr marL="0" indent="0">
              <a:buNone/>
              <a:defRPr sz="2368">
                <a:solidFill>
                  <a:schemeClr val="tx1">
                    <a:tint val="75000"/>
                  </a:schemeClr>
                </a:solidFill>
              </a:defRPr>
            </a:lvl1pPr>
            <a:lvl2pPr marL="541325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2pPr>
            <a:lvl3pPr marL="1082650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3pPr>
            <a:lvl4pPr marL="162397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4pPr>
            <a:lvl5pPr marL="2165299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5pPr>
            <a:lvl6pPr marL="270662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6pPr>
            <a:lvl7pPr marL="3247949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7pPr>
            <a:lvl8pPr marL="378927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8pPr>
            <a:lvl9pPr marL="4330598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317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1337" y="1894682"/>
            <a:ext cx="4781815" cy="5358866"/>
          </a:xfrm>
        </p:spPr>
        <p:txBody>
          <a:bodyPr/>
          <a:lstStyle>
            <a:lvl1pPr>
              <a:defRPr sz="3315"/>
            </a:lvl1pPr>
            <a:lvl2pPr>
              <a:defRPr sz="2842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  <a:lvl6pPr>
              <a:defRPr sz="2131"/>
            </a:lvl6pPr>
            <a:lvl7pPr>
              <a:defRPr sz="2131"/>
            </a:lvl7pPr>
            <a:lvl8pPr>
              <a:defRPr sz="2131"/>
            </a:lvl8pPr>
            <a:lvl9pPr>
              <a:defRPr sz="213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3598" y="1894682"/>
            <a:ext cx="4781815" cy="5358866"/>
          </a:xfrm>
        </p:spPr>
        <p:txBody>
          <a:bodyPr/>
          <a:lstStyle>
            <a:lvl1pPr>
              <a:defRPr sz="3315"/>
            </a:lvl1pPr>
            <a:lvl2pPr>
              <a:defRPr sz="2842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  <a:lvl6pPr>
              <a:defRPr sz="2131"/>
            </a:lvl6pPr>
            <a:lvl7pPr>
              <a:defRPr sz="2131"/>
            </a:lvl7pPr>
            <a:lvl8pPr>
              <a:defRPr sz="2131"/>
            </a:lvl8pPr>
            <a:lvl9pPr>
              <a:defRPr sz="213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21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5" indent="0">
              <a:buNone/>
              <a:defRPr sz="2368" b="1"/>
            </a:lvl2pPr>
            <a:lvl3pPr marL="1082650" indent="0">
              <a:buNone/>
              <a:defRPr sz="2131" b="1"/>
            </a:lvl3pPr>
            <a:lvl4pPr marL="1623974" indent="0">
              <a:buNone/>
              <a:defRPr sz="1894" b="1"/>
            </a:lvl4pPr>
            <a:lvl5pPr marL="2165299" indent="0">
              <a:buNone/>
              <a:defRPr sz="1894" b="1"/>
            </a:lvl5pPr>
            <a:lvl6pPr marL="2706624" indent="0">
              <a:buNone/>
              <a:defRPr sz="1894" b="1"/>
            </a:lvl6pPr>
            <a:lvl7pPr marL="3247949" indent="0">
              <a:buNone/>
              <a:defRPr sz="1894" b="1"/>
            </a:lvl7pPr>
            <a:lvl8pPr marL="3789274" indent="0">
              <a:buNone/>
              <a:defRPr sz="1894" b="1"/>
            </a:lvl8pPr>
            <a:lvl9pPr marL="4330598" indent="0">
              <a:buNone/>
              <a:defRPr sz="18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3"/>
            <a:ext cx="4783695" cy="4678435"/>
          </a:xfrm>
        </p:spPr>
        <p:txBody>
          <a:bodyPr/>
          <a:lstStyle>
            <a:lvl1pPr>
              <a:defRPr sz="2842"/>
            </a:lvl1pPr>
            <a:lvl2pPr>
              <a:defRPr sz="2368"/>
            </a:lvl2pPr>
            <a:lvl3pPr>
              <a:defRPr sz="2131"/>
            </a:lvl3pPr>
            <a:lvl4pPr>
              <a:defRPr sz="1894"/>
            </a:lvl4pPr>
            <a:lvl5pPr>
              <a:defRPr sz="1894"/>
            </a:lvl5pPr>
            <a:lvl6pPr>
              <a:defRPr sz="1894"/>
            </a:lvl6pPr>
            <a:lvl7pPr>
              <a:defRPr sz="1894"/>
            </a:lvl7pPr>
            <a:lvl8pPr>
              <a:defRPr sz="1894"/>
            </a:lvl8pPr>
            <a:lvl9pPr>
              <a:defRPr sz="18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5" indent="0">
              <a:buNone/>
              <a:defRPr sz="2368" b="1"/>
            </a:lvl2pPr>
            <a:lvl3pPr marL="1082650" indent="0">
              <a:buNone/>
              <a:defRPr sz="2131" b="1"/>
            </a:lvl3pPr>
            <a:lvl4pPr marL="1623974" indent="0">
              <a:buNone/>
              <a:defRPr sz="1894" b="1"/>
            </a:lvl4pPr>
            <a:lvl5pPr marL="2165299" indent="0">
              <a:buNone/>
              <a:defRPr sz="1894" b="1"/>
            </a:lvl5pPr>
            <a:lvl6pPr marL="2706624" indent="0">
              <a:buNone/>
              <a:defRPr sz="1894" b="1"/>
            </a:lvl6pPr>
            <a:lvl7pPr marL="3247949" indent="0">
              <a:buNone/>
              <a:defRPr sz="1894" b="1"/>
            </a:lvl7pPr>
            <a:lvl8pPr marL="3789274" indent="0">
              <a:buNone/>
              <a:defRPr sz="1894" b="1"/>
            </a:lvl8pPr>
            <a:lvl9pPr marL="4330598" indent="0">
              <a:buNone/>
              <a:defRPr sz="18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3"/>
            <a:ext cx="4785574" cy="4678435"/>
          </a:xfrm>
        </p:spPr>
        <p:txBody>
          <a:bodyPr/>
          <a:lstStyle>
            <a:lvl1pPr>
              <a:defRPr sz="2842"/>
            </a:lvl1pPr>
            <a:lvl2pPr>
              <a:defRPr sz="2368"/>
            </a:lvl2pPr>
            <a:lvl3pPr>
              <a:defRPr sz="2131"/>
            </a:lvl3pPr>
            <a:lvl4pPr>
              <a:defRPr sz="1894"/>
            </a:lvl4pPr>
            <a:lvl5pPr>
              <a:defRPr sz="1894"/>
            </a:lvl5pPr>
            <a:lvl6pPr>
              <a:defRPr sz="1894"/>
            </a:lvl6pPr>
            <a:lvl7pPr>
              <a:defRPr sz="1894"/>
            </a:lvl7pPr>
            <a:lvl8pPr>
              <a:defRPr sz="1894"/>
            </a:lvl8pPr>
            <a:lvl9pPr>
              <a:defRPr sz="18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504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659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3461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368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299"/>
            <a:ext cx="6052454" cy="6930249"/>
          </a:xfrm>
        </p:spPr>
        <p:txBody>
          <a:bodyPr/>
          <a:lstStyle>
            <a:lvl1pPr>
              <a:defRPr sz="3789"/>
            </a:lvl1pPr>
            <a:lvl2pPr>
              <a:defRPr sz="3315"/>
            </a:lvl2pPr>
            <a:lvl3pPr>
              <a:defRPr sz="2842"/>
            </a:lvl3pPr>
            <a:lvl4pPr>
              <a:defRPr sz="2368"/>
            </a:lvl4pPr>
            <a:lvl5pPr>
              <a:defRPr sz="2368"/>
            </a:lvl5pPr>
            <a:lvl6pPr>
              <a:defRPr sz="2368"/>
            </a:lvl6pPr>
            <a:lvl7pPr>
              <a:defRPr sz="2368"/>
            </a:lvl7pPr>
            <a:lvl8pPr>
              <a:defRPr sz="2368"/>
            </a:lvl8pPr>
            <a:lvl9pPr>
              <a:defRPr sz="236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199"/>
            <a:ext cx="3561926" cy="5554349"/>
          </a:xfrm>
        </p:spPr>
        <p:txBody>
          <a:bodyPr/>
          <a:lstStyle>
            <a:lvl1pPr marL="0" indent="0">
              <a:buNone/>
              <a:defRPr sz="1658"/>
            </a:lvl1pPr>
            <a:lvl2pPr marL="541325" indent="0">
              <a:buNone/>
              <a:defRPr sz="1421"/>
            </a:lvl2pPr>
            <a:lvl3pPr marL="1082650" indent="0">
              <a:buNone/>
              <a:defRPr sz="1184"/>
            </a:lvl3pPr>
            <a:lvl4pPr marL="1623974" indent="0">
              <a:buNone/>
              <a:defRPr sz="1066"/>
            </a:lvl4pPr>
            <a:lvl5pPr marL="2165299" indent="0">
              <a:buNone/>
              <a:defRPr sz="1066"/>
            </a:lvl5pPr>
            <a:lvl6pPr marL="2706624" indent="0">
              <a:buNone/>
              <a:defRPr sz="1066"/>
            </a:lvl6pPr>
            <a:lvl7pPr marL="3247949" indent="0">
              <a:buNone/>
              <a:defRPr sz="1066"/>
            </a:lvl7pPr>
            <a:lvl8pPr marL="3789274" indent="0">
              <a:buNone/>
              <a:defRPr sz="1066"/>
            </a:lvl8pPr>
            <a:lvl9pPr marL="4330598" indent="0">
              <a:buNone/>
              <a:defRPr sz="106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132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510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368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789"/>
            </a:lvl1pPr>
            <a:lvl2pPr marL="541325" indent="0">
              <a:buNone/>
              <a:defRPr sz="3315"/>
            </a:lvl2pPr>
            <a:lvl3pPr marL="1082650" indent="0">
              <a:buNone/>
              <a:defRPr sz="2842"/>
            </a:lvl3pPr>
            <a:lvl4pPr marL="1623974" indent="0">
              <a:buNone/>
              <a:defRPr sz="2368"/>
            </a:lvl4pPr>
            <a:lvl5pPr marL="2165299" indent="0">
              <a:buNone/>
              <a:defRPr sz="2368"/>
            </a:lvl5pPr>
            <a:lvl6pPr marL="2706624" indent="0">
              <a:buNone/>
              <a:defRPr sz="2368"/>
            </a:lvl6pPr>
            <a:lvl7pPr marL="3247949" indent="0">
              <a:buNone/>
              <a:defRPr sz="2368"/>
            </a:lvl7pPr>
            <a:lvl8pPr marL="3789274" indent="0">
              <a:buNone/>
              <a:defRPr sz="2368"/>
            </a:lvl8pPr>
            <a:lvl9pPr marL="4330598" indent="0">
              <a:buNone/>
              <a:defRPr sz="2368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78"/>
            <a:ext cx="6496050" cy="952979"/>
          </a:xfrm>
        </p:spPr>
        <p:txBody>
          <a:bodyPr/>
          <a:lstStyle>
            <a:lvl1pPr marL="0" indent="0">
              <a:buNone/>
              <a:defRPr sz="1658"/>
            </a:lvl1pPr>
            <a:lvl2pPr marL="541325" indent="0">
              <a:buNone/>
              <a:defRPr sz="1421"/>
            </a:lvl2pPr>
            <a:lvl3pPr marL="1082650" indent="0">
              <a:buNone/>
              <a:defRPr sz="1184"/>
            </a:lvl3pPr>
            <a:lvl4pPr marL="1623974" indent="0">
              <a:buNone/>
              <a:defRPr sz="1066"/>
            </a:lvl4pPr>
            <a:lvl5pPr marL="2165299" indent="0">
              <a:buNone/>
              <a:defRPr sz="1066"/>
            </a:lvl5pPr>
            <a:lvl6pPr marL="2706624" indent="0">
              <a:buNone/>
              <a:defRPr sz="1066"/>
            </a:lvl6pPr>
            <a:lvl7pPr marL="3247949" indent="0">
              <a:buNone/>
              <a:defRPr sz="1066"/>
            </a:lvl7pPr>
            <a:lvl8pPr marL="3789274" indent="0">
              <a:buNone/>
              <a:defRPr sz="1066"/>
            </a:lvl8pPr>
            <a:lvl9pPr marL="4330598" indent="0">
              <a:buNone/>
              <a:defRPr sz="106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601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3686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9394" y="325179"/>
            <a:ext cx="2436019" cy="69283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338" y="325179"/>
            <a:ext cx="7127610" cy="69283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0929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325179"/>
            <a:ext cx="8841846" cy="409733"/>
          </a:xfrm>
        </p:spPr>
        <p:txBody>
          <a:bodyPr>
            <a:normAutofit/>
          </a:bodyPr>
          <a:lstStyle>
            <a:lvl1pPr algn="ctr">
              <a:defRPr sz="1894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85" y="905432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072337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072337" y="905431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53585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929971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3344" y="1328909"/>
            <a:ext cx="8120063" cy="2826985"/>
          </a:xfrm>
        </p:spPr>
        <p:txBody>
          <a:bodyPr anchor="b"/>
          <a:lstStyle>
            <a:lvl1pPr algn="ctr">
              <a:defRPr sz="532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3344" y="4264913"/>
            <a:ext cx="8120063" cy="1960468"/>
          </a:xfrm>
        </p:spPr>
        <p:txBody>
          <a:bodyPr/>
          <a:lstStyle>
            <a:lvl1pPr marL="0" indent="0" algn="ctr">
              <a:buNone/>
              <a:defRPr sz="2131"/>
            </a:lvl1pPr>
            <a:lvl2pPr marL="405994" indent="0" algn="ctr">
              <a:buNone/>
              <a:defRPr sz="1776"/>
            </a:lvl2pPr>
            <a:lvl3pPr marL="811987" indent="0" algn="ctr">
              <a:buNone/>
              <a:defRPr sz="1598"/>
            </a:lvl3pPr>
            <a:lvl4pPr marL="1217981" indent="0" algn="ctr">
              <a:buNone/>
              <a:defRPr sz="1421"/>
            </a:lvl4pPr>
            <a:lvl5pPr marL="1623974" indent="0" algn="ctr">
              <a:buNone/>
              <a:defRPr sz="1421"/>
            </a:lvl5pPr>
            <a:lvl6pPr marL="2029968" indent="0" algn="ctr">
              <a:buNone/>
              <a:defRPr sz="1421"/>
            </a:lvl6pPr>
            <a:lvl7pPr marL="2435962" indent="0" algn="ctr">
              <a:buNone/>
              <a:defRPr sz="1421"/>
            </a:lvl7pPr>
            <a:lvl8pPr marL="2841955" indent="0" algn="ctr">
              <a:buNone/>
              <a:defRPr sz="1421"/>
            </a:lvl8pPr>
            <a:lvl9pPr marL="3247949" indent="0" algn="ctr">
              <a:buNone/>
              <a:defRPr sz="1421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19C5D-BD97-4FEC-A6B9-0CEBBE071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C355F-1855-43A3-B251-3B69AF53BA73}" type="datetimeFigureOut">
              <a:rPr lang="en-US"/>
              <a:pPr>
                <a:defRPr/>
              </a:pPr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8AE2E-AF81-4E53-81F0-369D4D509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10D59-BF88-4947-BFC1-ECD4BB5B3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A5C0F0-A6F9-4EEB-91C2-C27B593E13F1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901200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EEA2A7-4ADB-4965-817E-380138BE7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2D040-CAC5-4EE5-A191-3B9CE0E3529A}" type="datetimeFigureOut">
              <a:rPr lang="en-US"/>
              <a:pPr>
                <a:defRPr/>
              </a:pPr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B88C5-815F-4451-ADED-22303EE1C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DE589-2048-47E2-A2AA-10AFD1415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19C49-8821-4101-A700-4FAE00E7DDD6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4553737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701" y="2024379"/>
            <a:ext cx="9338072" cy="3377720"/>
          </a:xfrm>
        </p:spPr>
        <p:txBody>
          <a:bodyPr anchor="b"/>
          <a:lstStyle>
            <a:lvl1pPr>
              <a:defRPr sz="532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701" y="5434054"/>
            <a:ext cx="9338072" cy="1776263"/>
          </a:xfrm>
        </p:spPr>
        <p:txBody>
          <a:bodyPr/>
          <a:lstStyle>
            <a:lvl1pPr marL="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1pPr>
            <a:lvl2pPr marL="405994" indent="0">
              <a:buNone/>
              <a:defRPr sz="1776">
                <a:solidFill>
                  <a:schemeClr val="tx1">
                    <a:tint val="75000"/>
                  </a:schemeClr>
                </a:solidFill>
              </a:defRPr>
            </a:lvl2pPr>
            <a:lvl3pPr marL="811987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3pPr>
            <a:lvl4pPr marL="1217981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4pPr>
            <a:lvl5pPr marL="1623974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5pPr>
            <a:lvl6pPr marL="2029968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6pPr>
            <a:lvl7pPr marL="2435962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7pPr>
            <a:lvl8pPr marL="2841955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8pPr>
            <a:lvl9pPr marL="3247949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48561-FFEF-402E-AEE2-CCAAE73CD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95C49-E2D4-44C7-93F6-347200E919FE}" type="datetimeFigureOut">
              <a:rPr lang="en-US"/>
              <a:pPr>
                <a:defRPr/>
              </a:pPr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4FB1C-4929-4393-B4FE-804FEA302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8D77E-32E9-4A1C-BCFB-99F737017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148054-3167-41F6-A781-DC568EA9D2BD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1544876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4339" y="2161591"/>
            <a:ext cx="4601369" cy="51521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1042" y="2161591"/>
            <a:ext cx="4601369" cy="51521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AA101DA-0FB0-4E1D-BC9C-84E44FC03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CBF3C-95A3-4C0F-B758-4FCF9AED8402}" type="datetimeFigureOut">
              <a:rPr lang="en-US"/>
              <a:pPr>
                <a:defRPr/>
              </a:pPr>
              <a:t>7/19/2023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DE7D875-6125-4909-9894-3FCD10186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994F30-9FD4-424F-AF80-8C3B75E93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DF1D0-088B-4CE8-943A-BFA7CDF14AED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4090613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432320"/>
            <a:ext cx="9338072" cy="15695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750" y="1990544"/>
            <a:ext cx="4580222" cy="975535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5750" y="2966078"/>
            <a:ext cx="4580222" cy="4362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1043" y="1990544"/>
            <a:ext cx="4602779" cy="975535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1043" y="2966078"/>
            <a:ext cx="4602779" cy="4362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B209FE6-922D-4BBC-92DF-2FCB6D270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D32F6-40FC-4548-B5BA-E1EA82EDA1C6}" type="datetimeFigureOut">
              <a:rPr lang="en-US"/>
              <a:pPr>
                <a:defRPr/>
              </a:pPr>
              <a:t>7/19/2023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59EF34-3AE1-4A8E-A75A-325D58710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0E19449-89D5-4207-BD63-711A574A4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E20C44-3C01-480C-8B6D-3272D8F0EDFA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822135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E2ED9C6-C4FC-480B-8A32-03FB80A1F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E3893-BE43-435D-A65F-5A431959D33E}" type="datetimeFigureOut">
              <a:rPr lang="en-US"/>
              <a:pPr>
                <a:defRPr/>
              </a:pPr>
              <a:t>7/19/2023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826171-E570-4B97-8AE3-C2CB55283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45B70CE-A9CC-42AC-B513-8BC99FCED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A9F00-01D9-4D88-9472-30C2A71BA5FA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53064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787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8DC996B-B11E-4341-9AC9-DF5025D6D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6029C-9D29-46A4-B96A-64AAD512477D}" type="datetimeFigureOut">
              <a:rPr lang="en-US"/>
              <a:pPr>
                <a:defRPr/>
              </a:pPr>
              <a:t>7/19/2023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6FB57E0-0FF4-4DC1-B667-C5293637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39D961C-2CBE-4EF1-BFF3-A613CB702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861D7-CCC5-47F9-A253-9E15B6C3AD41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7369550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779" y="1169140"/>
            <a:ext cx="5481042" cy="5770508"/>
          </a:xfrm>
        </p:spPr>
        <p:txBody>
          <a:bodyPr/>
          <a:lstStyle>
            <a:lvl1pPr>
              <a:defRPr sz="2842"/>
            </a:lvl1pPr>
            <a:lvl2pPr>
              <a:defRPr sz="2486"/>
            </a:lvl2pPr>
            <a:lvl3pPr>
              <a:defRPr sz="2131"/>
            </a:lvl3pPr>
            <a:lvl4pPr>
              <a:defRPr sz="1776"/>
            </a:lvl4pPr>
            <a:lvl5pPr>
              <a:defRPr sz="1776"/>
            </a:lvl5pPr>
            <a:lvl6pPr>
              <a:defRPr sz="1776"/>
            </a:lvl6pPr>
            <a:lvl7pPr>
              <a:defRPr sz="1776"/>
            </a:lvl7pPr>
            <a:lvl8pPr>
              <a:defRPr sz="1776"/>
            </a:lvl8pPr>
            <a:lvl9pPr>
              <a:defRPr sz="17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C14AD3B-8FD4-4685-8286-AFB5E5AB1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EDC84-17ED-4C69-B3D5-12CC2A4B0ECA}" type="datetimeFigureOut">
              <a:rPr lang="en-US"/>
              <a:pPr>
                <a:defRPr/>
              </a:pPr>
              <a:t>7/19/2023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0CA3BF3-915B-452D-955B-6864E9E10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1C1919F-29CB-49FA-B6A9-8381D1B6E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68835-ECDE-4970-8B0D-FC41DAA6FB33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7435189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02779" y="1169140"/>
            <a:ext cx="5481042" cy="5770508"/>
          </a:xfrm>
        </p:spPr>
        <p:txBody>
          <a:bodyPr rtlCol="0">
            <a:normAutofit/>
          </a:bodyPr>
          <a:lstStyle>
            <a:lvl1pPr marL="0" indent="0">
              <a:buNone/>
              <a:defRPr sz="2842"/>
            </a:lvl1pPr>
            <a:lvl2pPr marL="405994" indent="0">
              <a:buNone/>
              <a:defRPr sz="2486"/>
            </a:lvl2pPr>
            <a:lvl3pPr marL="811987" indent="0">
              <a:buNone/>
              <a:defRPr sz="2131"/>
            </a:lvl3pPr>
            <a:lvl4pPr marL="1217981" indent="0">
              <a:buNone/>
              <a:defRPr sz="1776"/>
            </a:lvl4pPr>
            <a:lvl5pPr marL="1623974" indent="0">
              <a:buNone/>
              <a:defRPr sz="1776"/>
            </a:lvl5pPr>
            <a:lvl6pPr marL="2029968" indent="0">
              <a:buNone/>
              <a:defRPr sz="1776"/>
            </a:lvl6pPr>
            <a:lvl7pPr marL="2435962" indent="0">
              <a:buNone/>
              <a:defRPr sz="1776"/>
            </a:lvl7pPr>
            <a:lvl8pPr marL="2841955" indent="0">
              <a:buNone/>
              <a:defRPr sz="1776"/>
            </a:lvl8pPr>
            <a:lvl9pPr marL="3247949" indent="0">
              <a:buNone/>
              <a:defRPr sz="1776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DE77E7-41B8-42CC-BA66-69908ACB0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04907-78EC-429E-907D-A01551531B74}" type="datetimeFigureOut">
              <a:rPr lang="en-US"/>
              <a:pPr>
                <a:defRPr/>
              </a:pPr>
              <a:t>7/19/2023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F37CE6E-9458-4323-938B-1866A24A1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644519-D9BB-4E0A-891F-C5AB038A3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9AA55-D00F-40B7-BC62-30DC76CE73E0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2051037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FD7D1-12FD-43AC-819E-1A2B2E109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52903-B853-461F-A107-72969F381F93}" type="datetimeFigureOut">
              <a:rPr lang="en-US"/>
              <a:pPr>
                <a:defRPr/>
              </a:pPr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E05749-F7FD-44F8-8B35-53CC1124F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0AECA-4987-4428-AB47-98A536557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0FB483-3622-415F-AAAC-604E67FAFB90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2259839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7894" y="432318"/>
            <a:ext cx="2334518" cy="68813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4339" y="432318"/>
            <a:ext cx="6868220" cy="68813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264BA-D2B3-46D5-A4DA-CEC7257F1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42466-D7D4-483C-B31C-36377E487ACB}" type="datetimeFigureOut">
              <a:rPr lang="en-US"/>
              <a:pPr>
                <a:defRPr/>
              </a:pPr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6D9C0-A816-4A99-BA57-DBADBF2E0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3DAB8-01BA-4B85-8BAF-57F5AFAB5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76271A-5FEC-4DCA-9859-9411904A62C0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8623672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325179"/>
            <a:ext cx="8841846" cy="409733"/>
          </a:xfrm>
        </p:spPr>
        <p:txBody>
          <a:bodyPr>
            <a:normAutofit/>
          </a:bodyPr>
          <a:lstStyle>
            <a:lvl1pPr algn="ctr">
              <a:defRPr sz="189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85" y="905432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072337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072337" y="905431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53585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F19EBAA-2294-443D-8988-7B52D7E0356A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7A27B-FFB3-4BF7-98F1-C258FE4A59EF}" type="datetimeFigureOut">
              <a:rPr lang="en-US"/>
              <a:pPr>
                <a:defRPr/>
              </a:pPr>
              <a:t>7/19/2023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45978A1C-E886-4E99-AD69-8516CBBB5CD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AEC9AE3-EC32-4B4E-A864-F54DC7C5E63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B43AFF63-401A-41D0-92BF-3979330E1383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960185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2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5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9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3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4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2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4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38" y="325179"/>
            <a:ext cx="9744075" cy="1353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1894682"/>
            <a:ext cx="9744075" cy="535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6D00A-B865-405E-AE51-4C83ED671E7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0" y="7526096"/>
            <a:ext cx="3428471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83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xStyles>
    <p:titleStyle>
      <a:lvl1pPr algn="ctr" defTabSz="1082650" rtl="0" eaLnBrk="1" latinLnBrk="0" hangingPunct="1">
        <a:spcBef>
          <a:spcPct val="0"/>
        </a:spcBef>
        <a:buNone/>
        <a:defRPr sz="52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994" indent="-405994" algn="l" defTabSz="1082650" rtl="0" eaLnBrk="1" latinLnBrk="0" hangingPunct="1">
        <a:spcBef>
          <a:spcPct val="20000"/>
        </a:spcBef>
        <a:buFont typeface="Arial" pitchFamily="34" charset="0"/>
        <a:buChar char="•"/>
        <a:defRPr sz="3789" kern="1200">
          <a:solidFill>
            <a:schemeClr val="tx1"/>
          </a:solidFill>
          <a:latin typeface="+mn-lt"/>
          <a:ea typeface="+mn-ea"/>
          <a:cs typeface="+mn-cs"/>
        </a:defRPr>
      </a:lvl1pPr>
      <a:lvl2pPr marL="879653" indent="-338328" algn="l" defTabSz="1082650" rtl="0" eaLnBrk="1" latinLnBrk="0" hangingPunct="1">
        <a:spcBef>
          <a:spcPct val="20000"/>
        </a:spcBef>
        <a:buFont typeface="Arial" pitchFamily="34" charset="0"/>
        <a:buChar char="–"/>
        <a:defRPr sz="3315" kern="1200">
          <a:solidFill>
            <a:schemeClr val="tx1"/>
          </a:solidFill>
          <a:latin typeface="+mn-lt"/>
          <a:ea typeface="+mn-ea"/>
          <a:cs typeface="+mn-cs"/>
        </a:defRPr>
      </a:lvl2pPr>
      <a:lvl3pPr marL="1353312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842" kern="1200">
          <a:solidFill>
            <a:schemeClr val="tx1"/>
          </a:solidFill>
          <a:latin typeface="+mn-lt"/>
          <a:ea typeface="+mn-ea"/>
          <a:cs typeface="+mn-cs"/>
        </a:defRPr>
      </a:lvl3pPr>
      <a:lvl4pPr marL="1894637" indent="-270662" algn="l" defTabSz="1082650" rtl="0" eaLnBrk="1" latinLnBrk="0" hangingPunct="1">
        <a:spcBef>
          <a:spcPct val="20000"/>
        </a:spcBef>
        <a:buFont typeface="Arial" pitchFamily="34" charset="0"/>
        <a:buChar char="–"/>
        <a:defRPr sz="2368" kern="1200">
          <a:solidFill>
            <a:schemeClr val="tx1"/>
          </a:solidFill>
          <a:latin typeface="+mn-lt"/>
          <a:ea typeface="+mn-ea"/>
          <a:cs typeface="+mn-cs"/>
        </a:defRPr>
      </a:lvl4pPr>
      <a:lvl5pPr marL="2435962" indent="-270662" algn="l" defTabSz="1082650" rtl="0" eaLnBrk="1" latinLnBrk="0" hangingPunct="1">
        <a:spcBef>
          <a:spcPct val="20000"/>
        </a:spcBef>
        <a:buFont typeface="Arial" pitchFamily="34" charset="0"/>
        <a:buChar char="»"/>
        <a:defRPr sz="2368" kern="1200">
          <a:solidFill>
            <a:schemeClr val="tx1"/>
          </a:solidFill>
          <a:latin typeface="+mn-lt"/>
          <a:ea typeface="+mn-ea"/>
          <a:cs typeface="+mn-cs"/>
        </a:defRPr>
      </a:lvl5pPr>
      <a:lvl6pPr marL="2977286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6pPr>
      <a:lvl7pPr marL="3518611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7pPr>
      <a:lvl8pPr marL="4059936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8pPr>
      <a:lvl9pPr marL="4601261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1pPr>
      <a:lvl2pPr marL="541325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2pPr>
      <a:lvl3pPr marL="1082650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3pPr>
      <a:lvl4pPr marL="162397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4pPr>
      <a:lvl5pPr marL="2165299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5pPr>
      <a:lvl6pPr marL="270662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6pPr>
      <a:lvl7pPr marL="3247949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7pPr>
      <a:lvl8pPr marL="378927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8pPr>
      <a:lvl9pPr marL="4330598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59B04A1-D73A-4384-B722-FD3EE44BAF1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44339" y="432319"/>
            <a:ext cx="9338072" cy="1569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6691ED8-0089-40FE-B371-0A07B6B8EBF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44339" y="2161591"/>
            <a:ext cx="9338072" cy="51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text styles</a:t>
            </a:r>
          </a:p>
          <a:p>
            <a:pPr lvl="1"/>
            <a:r>
              <a:rPr lang="en-US" altLang="el-GR"/>
              <a:t>Second level</a:t>
            </a:r>
          </a:p>
          <a:p>
            <a:pPr lvl="2"/>
            <a:r>
              <a:rPr lang="en-US" altLang="el-GR"/>
              <a:t>Third level</a:t>
            </a:r>
          </a:p>
          <a:p>
            <a:pPr lvl="3"/>
            <a:r>
              <a:rPr lang="en-US" altLang="el-GR"/>
              <a:t>Fourth level</a:t>
            </a:r>
          </a:p>
          <a:p>
            <a:pPr lvl="4"/>
            <a:r>
              <a:rPr lang="en-US" altLang="el-GR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8211D-B515-4061-93EB-3715331FAA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4339" y="7526096"/>
            <a:ext cx="2436019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66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33970B-A2F7-4ACD-9FD3-380A4AC34BD1}" type="datetimeFigureOut">
              <a:rPr lang="en-US"/>
              <a:pPr>
                <a:defRPr/>
              </a:pPr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FA460-6DF5-4AE1-82EC-5BE395A2E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86361" y="7526096"/>
            <a:ext cx="3654028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66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F587E-DD66-4CF8-8F9E-FE44AABC20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46392" y="7526096"/>
            <a:ext cx="2436019" cy="4323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66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15BEA7B-2213-4F66-9C86-3D7BFA39177B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6168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</p:sldLayoutIdLst>
  <p:txStyles>
    <p:titleStyle>
      <a:lvl1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pitchFamily="34" charset="0"/>
        </a:defRPr>
      </a:lvl2pPr>
      <a:lvl3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pitchFamily="34" charset="0"/>
        </a:defRPr>
      </a:lvl3pPr>
      <a:lvl4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pitchFamily="34" charset="0"/>
        </a:defRPr>
      </a:lvl4pPr>
      <a:lvl5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pitchFamily="34" charset="0"/>
        </a:defRPr>
      </a:lvl5pPr>
      <a:lvl6pPr marL="541325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pitchFamily="34" charset="0"/>
        </a:defRPr>
      </a:lvl6pPr>
      <a:lvl7pPr marL="1082650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pitchFamily="34" charset="0"/>
        </a:defRPr>
      </a:lvl7pPr>
      <a:lvl8pPr marL="1623974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pitchFamily="34" charset="0"/>
        </a:defRPr>
      </a:lvl8pPr>
      <a:lvl9pPr marL="2165299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pitchFamily="34" charset="0"/>
        </a:defRPr>
      </a:lvl9pPr>
    </p:titleStyle>
    <p:bodyStyle>
      <a:lvl1pPr marL="202997" indent="-202997" algn="l" defTabSz="811987" rtl="0" eaLnBrk="0" fontAlgn="base" hangingPunct="0">
        <a:lnSpc>
          <a:spcPct val="90000"/>
        </a:lnSpc>
        <a:spcBef>
          <a:spcPts val="888"/>
        </a:spcBef>
        <a:spcAft>
          <a:spcPct val="0"/>
        </a:spcAft>
        <a:buFont typeface="Arial" panose="020B0604020202020204" pitchFamily="34" charset="0"/>
        <a:buChar char="•"/>
        <a:defRPr sz="2486" kern="1200">
          <a:solidFill>
            <a:schemeClr val="tx1"/>
          </a:solidFill>
          <a:latin typeface="+mn-lt"/>
          <a:ea typeface="+mn-ea"/>
          <a:cs typeface="+mn-cs"/>
        </a:defRPr>
      </a:lvl1pPr>
      <a:lvl2pPr marL="608990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3315" kern="1200">
          <a:solidFill>
            <a:schemeClr val="tx1"/>
          </a:solidFill>
          <a:latin typeface="+mn-lt"/>
          <a:ea typeface="+mn-ea"/>
          <a:cs typeface="+mn-cs"/>
        </a:defRPr>
      </a:lvl2pPr>
      <a:lvl3pPr marL="1014984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3pPr>
      <a:lvl4pPr marL="1420978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1539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1539" kern="1200">
          <a:solidFill>
            <a:schemeClr val="tx1"/>
          </a:solidFill>
          <a:latin typeface="+mn-lt"/>
          <a:ea typeface="+mn-ea"/>
          <a:cs typeface="+mn-cs"/>
        </a:defRPr>
      </a:lvl5pPr>
      <a:lvl6pPr marL="2232965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638958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3044952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450946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1pPr>
      <a:lvl2pPr marL="405994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2pPr>
      <a:lvl3pPr marL="811987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3pPr>
      <a:lvl4pPr marL="1217981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623974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029968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435962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2841955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247949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2">
            <a:extLst>
              <a:ext uri="{FF2B5EF4-FFF2-40B4-BE49-F238E27FC236}">
                <a16:creationId xmlns:a16="http://schemas.microsoft.com/office/drawing/2014/main" id="{10EB87EF-4871-4EA7-B279-BA66A54866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800" y="3236748"/>
            <a:ext cx="4406900" cy="599607"/>
          </a:xfrm>
        </p:spPr>
        <p:txBody>
          <a:bodyPr>
            <a:normAutofit lnSpcReduction="10000"/>
          </a:bodyPr>
          <a:lstStyle/>
          <a:p>
            <a:pPr algn="l" eaLnBrk="1" hangingPunct="1"/>
            <a:r>
              <a:rPr lang="el-GR" altLang="en-US" sz="3315" dirty="0">
                <a:solidFill>
                  <a:srgbClr val="333C5C"/>
                </a:solidFill>
                <a:cs typeface="Arial" panose="020B0604020202020204" pitchFamily="34" charset="0"/>
              </a:rPr>
              <a:t>Έρευνα Κοινής Γνώμης</a:t>
            </a:r>
          </a:p>
          <a:p>
            <a:pPr eaLnBrk="1" hangingPunct="1"/>
            <a:endParaRPr lang="en-US" altLang="en-US" sz="2605" dirty="0"/>
          </a:p>
        </p:txBody>
      </p:sp>
      <p:pic>
        <p:nvPicPr>
          <p:cNvPr id="4100" name="Picture 5" descr="Εικόνα που περιέχει λογότυπο, γραμματοσειρά, γραφικά,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0666FA0C-25AE-4FAD-BF92-FFC536E6C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299" y="248113"/>
            <a:ext cx="5315634" cy="2768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102" name="TextBox 8">
            <a:extLst>
              <a:ext uri="{FF2B5EF4-FFF2-40B4-BE49-F238E27FC236}">
                <a16:creationId xmlns:a16="http://schemas.microsoft.com/office/drawing/2014/main" id="{ABA8C00B-F90B-D44B-07D5-15027F58FF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9569708"/>
              </p:ext>
            </p:extLst>
          </p:nvPr>
        </p:nvGraphicFramePr>
        <p:xfrm>
          <a:off x="11279" y="4400246"/>
          <a:ext cx="10326522" cy="30292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07114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000" b="1" dirty="0" err="1">
                <a:solidFill>
                  <a:schemeClr val="bg1"/>
                </a:solidFill>
              </a:rPr>
              <a:t>Ποιον</a:t>
            </a:r>
            <a:r>
              <a:rPr lang="en-US" sz="2000" b="1" dirty="0">
                <a:solidFill>
                  <a:schemeClr val="bg1"/>
                </a:solidFill>
              </a:rPr>
              <a:t> από </a:t>
            </a:r>
            <a:r>
              <a:rPr lang="en-US" sz="2000" b="1" dirty="0" err="1">
                <a:solidFill>
                  <a:schemeClr val="bg1"/>
                </a:solidFill>
              </a:rPr>
              <a:t>τους</a:t>
            </a:r>
            <a:r>
              <a:rPr lang="en-US" sz="2000" b="1" dirty="0">
                <a:solidFill>
                  <a:schemeClr val="bg1"/>
                </a:solidFill>
              </a:rPr>
              <a:t> παρα</a:t>
            </a:r>
            <a:r>
              <a:rPr lang="en-US" sz="2000" b="1" dirty="0" err="1">
                <a:solidFill>
                  <a:schemeClr val="bg1"/>
                </a:solidFill>
              </a:rPr>
              <a:t>κάτω</a:t>
            </a:r>
            <a:r>
              <a:rPr lang="en-US" sz="2000" b="1" dirty="0">
                <a:solidFill>
                  <a:schemeClr val="bg1"/>
                </a:solidFill>
              </a:rPr>
              <a:t> θα </a:t>
            </a:r>
            <a:r>
              <a:rPr lang="en-US" sz="2000" b="1" dirty="0" err="1">
                <a:solidFill>
                  <a:schemeClr val="bg1"/>
                </a:solidFill>
              </a:rPr>
              <a:t>ψηφίζ</a:t>
            </a:r>
            <a:r>
              <a:rPr lang="en-US" sz="2000" b="1" dirty="0">
                <a:solidFill>
                  <a:schemeClr val="bg1"/>
                </a:solidFill>
              </a:rPr>
              <a:t>ατε για Δήμαρχο, αν είχαμε δημοτικές εκλογές την ερχόμενη Κυριακή;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l-GR" sz="2000" b="1" dirty="0" err="1">
                <a:solidFill>
                  <a:schemeClr val="bg1"/>
                </a:solidFill>
                <a:highlight>
                  <a:srgbClr val="800000"/>
                </a:highlight>
              </a:rPr>
              <a:t>Επι</a:t>
            </a:r>
            <a:r>
              <a:rPr lang="el-GR" sz="2000" b="1" dirty="0">
                <a:solidFill>
                  <a:schemeClr val="bg1"/>
                </a:solidFill>
                <a:highlight>
                  <a:srgbClr val="800000"/>
                </a:highlight>
              </a:rPr>
              <a:t> των εγκύρων</a:t>
            </a:r>
            <a:endParaRPr lang="en-US" sz="2000" b="1" dirty="0">
              <a:solidFill>
                <a:schemeClr val="bg1"/>
              </a:solidFill>
              <a:highlight>
                <a:srgbClr val="800000"/>
              </a:highligh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5587976"/>
              </p:ext>
            </p:extLst>
          </p:nvPr>
        </p:nvGraphicFramePr>
        <p:xfrm>
          <a:off x="541338" y="2118167"/>
          <a:ext cx="9744075" cy="5135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B99DD21C-5823-210E-8B09-36E8585D0E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84" y="7253288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Δεν υπάρχει διαθέσιμη περιγραφή για τη φωτογραφία.">
            <a:extLst>
              <a:ext uri="{FF2B5EF4-FFF2-40B4-BE49-F238E27FC236}">
                <a16:creationId xmlns:a16="http://schemas.microsoft.com/office/drawing/2014/main" id="{5334BECC-BA07-97F0-BE7C-C11293C73E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3448" y="7253288"/>
            <a:ext cx="1157468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2345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AC9839C-7810-4604-948A-F6E68C4C7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1859" y="4657758"/>
            <a:ext cx="4635202" cy="1011249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789" b="1" dirty="0">
                <a:solidFill>
                  <a:srgbClr val="333C5C"/>
                </a:solidFill>
                <a:latin typeface="+mn-lt"/>
              </a:rPr>
              <a:t>ΤΕΛΟΣ ΠΑΡΟΥΣΙΑΣΗΣ</a:t>
            </a:r>
            <a:endParaRPr lang="en-US" sz="3789" b="1" dirty="0">
              <a:solidFill>
                <a:srgbClr val="333C5C"/>
              </a:solidFill>
              <a:latin typeface="+mn-lt"/>
            </a:endParaRP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09700C72-8C7A-4CA8-B670-A8F75EE190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84" y="7253288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Δεν υπάρχει διαθέσιμη περιγραφή για τη φωτογραφία.">
            <a:extLst>
              <a:ext uri="{FF2B5EF4-FFF2-40B4-BE49-F238E27FC236}">
                <a16:creationId xmlns:a16="http://schemas.microsoft.com/office/drawing/2014/main" id="{C265EE0E-64A2-94B1-E30A-4D9480814F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3448" y="7253288"/>
            <a:ext cx="1157468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8" name="Rectangle 14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826750" cy="812006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582022" y="1582702"/>
            <a:ext cx="8120062" cy="4954659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288436" y="1293214"/>
            <a:ext cx="7514088" cy="495167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987400" y="4163014"/>
            <a:ext cx="2962413" cy="4951675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92419" y="1772305"/>
            <a:ext cx="8120064" cy="457544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7946" y="1975296"/>
            <a:ext cx="5112991" cy="383474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74" name="Title 5">
            <a:extLst>
              <a:ext uri="{FF2B5EF4-FFF2-40B4-BE49-F238E27FC236}">
                <a16:creationId xmlns:a16="http://schemas.microsoft.com/office/drawing/2014/main" id="{E27AB5F6-B526-4477-9C02-1AC62B021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856" y="694852"/>
            <a:ext cx="3756417" cy="401089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 defTabSz="914400">
              <a:lnSpc>
                <a:spcPct val="90000"/>
              </a:lnSpc>
            </a:pPr>
            <a:r>
              <a:rPr lang="en-US" altLang="en-US" sz="4100" kern="1200" dirty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Τα</a:t>
            </a:r>
            <a:r>
              <a:rPr lang="en-US" altLang="en-US" sz="4100" kern="1200" dirty="0" err="1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υτότητ</a:t>
            </a:r>
            <a:r>
              <a:rPr lang="en-US" altLang="en-US" sz="4100" kern="1200" dirty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α Έρευνας</a:t>
            </a:r>
          </a:p>
        </p:txBody>
      </p:sp>
      <p:sp>
        <p:nvSpPr>
          <p:cNvPr id="3087" name="4 - Θέση περιεχομένου">
            <a:extLst>
              <a:ext uri="{FF2B5EF4-FFF2-40B4-BE49-F238E27FC236}">
                <a16:creationId xmlns:a16="http://schemas.microsoft.com/office/drawing/2014/main" id="{0FD9D685-9ECC-480A-9435-6AA3E4ED3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4187" y="457200"/>
            <a:ext cx="5008707" cy="6878476"/>
          </a:xfrm>
        </p:spPr>
        <p:txBody>
          <a:bodyPr vert="horz" lIns="91440" tIns="45720" rIns="91440" bIns="45720" rtlCol="0" anchor="ctr">
            <a:noAutofit/>
          </a:bodyPr>
          <a:lstStyle/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Η 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Έρευν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α πραγματοποιήθηκε από την Opinion Poll Ε.Π.Ε – Αριθμός Μητρώου Ε.Σ.Ρ. 49.</a:t>
            </a:r>
          </a:p>
          <a:p>
            <a:pPr algn="l"/>
            <a:r>
              <a:rPr lang="el-GR" altLang="en-US" sz="1050" b="1" dirty="0">
                <a:solidFill>
                  <a:schemeClr val="tx2">
                    <a:lumMod val="50000"/>
                  </a:schemeClr>
                </a:solidFill>
              </a:rPr>
              <a:t>ΕΝΤΟΛΕΑΣ 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:</a:t>
            </a:r>
            <a:endParaRPr lang="en-US" sz="1400" b="1" i="0" dirty="0">
              <a:solidFill>
                <a:schemeClr val="tx2">
                  <a:lumMod val="50000"/>
                </a:schemeClr>
              </a:solidFill>
              <a:effectLst/>
              <a:latin typeface="Segoe UI Historic" panose="020B0502040204020203" pitchFamily="34" charset="0"/>
            </a:endParaRPr>
          </a:p>
          <a:p>
            <a:pPr marL="0" indent="0" defTabSz="914400">
              <a:lnSpc>
                <a:spcPct val="90000"/>
              </a:lnSpc>
              <a:buNone/>
              <a:defRPr/>
            </a:pPr>
            <a:endParaRPr lang="en-US" alt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ΕΞΕΤΑΖΟΜΕΝΟΣ ΠΛΗΘΥΣΜΟΣ: 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Ηλικί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ας άνω των 17, με δικαίωμα ψήφου</a:t>
            </a:r>
          </a:p>
          <a:p>
            <a:pPr marL="75898" indent="-228600" defTabSz="914400">
              <a:lnSpc>
                <a:spcPct val="90000"/>
              </a:lnSpc>
              <a:defRPr/>
            </a:pPr>
            <a:endParaRPr lang="en-US" alt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ΜΕΓΕΘΟΣ ΔΕΙΓΜΑΤΟΣ: </a:t>
            </a:r>
            <a:r>
              <a:rPr kumimoji="0" lang="el-GR" altLang="en-US" sz="105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5</a:t>
            </a:r>
            <a:r>
              <a:rPr kumimoji="0" lang="en-US" altLang="en-US" sz="105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0</a:t>
            </a:r>
            <a:r>
              <a:rPr kumimoji="0" lang="el-GR" altLang="en-US" sz="105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3</a:t>
            </a:r>
            <a:r>
              <a:rPr kumimoji="0" lang="en-US" altLang="en-US" sz="105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 </a:t>
            </a:r>
            <a:r>
              <a:rPr kumimoji="0" lang="el-GR" altLang="en-US" sz="105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Ν</a:t>
            </a:r>
            <a:r>
              <a:rPr kumimoji="0" lang="en-US" altLang="en-US" sz="1050" b="1" i="0" u="none" strike="noStrike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οικοκυριά</a:t>
            </a:r>
            <a:endParaRPr lang="en-US" alt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marL="75898" indent="-228600" defTabSz="914400">
              <a:lnSpc>
                <a:spcPct val="90000"/>
              </a:lnSpc>
              <a:defRPr/>
            </a:pPr>
            <a:endParaRPr lang="en-US" alt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ΧΡΟΝΙΚΟ ΔΙΑΣΤΗΜΑ: από </a:t>
            </a:r>
            <a:r>
              <a:rPr lang="el-GR" altLang="en-US" sz="1050" b="1" dirty="0">
                <a:solidFill>
                  <a:schemeClr val="tx2">
                    <a:lumMod val="50000"/>
                  </a:schemeClr>
                </a:solidFill>
              </a:rPr>
              <a:t> 17 ΙΟΥΛΙΟΥ 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έως</a:t>
            </a:r>
            <a:r>
              <a:rPr lang="el-GR" altLang="en-US" sz="1050" b="1" dirty="0">
                <a:solidFill>
                  <a:schemeClr val="tx2">
                    <a:lumMod val="50000"/>
                  </a:schemeClr>
                </a:solidFill>
              </a:rPr>
              <a:t>  18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altLang="en-US" sz="1050" b="1" dirty="0">
                <a:solidFill>
                  <a:schemeClr val="tx2">
                    <a:lumMod val="50000"/>
                  </a:schemeClr>
                </a:solidFill>
              </a:rPr>
              <a:t>ΙΟΥΛΙΟΥ  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  2023</a:t>
            </a:r>
          </a:p>
          <a:p>
            <a:pPr marL="75898" indent="-228600" defTabSz="914400">
              <a:lnSpc>
                <a:spcPct val="90000"/>
              </a:lnSpc>
              <a:defRPr/>
            </a:pPr>
            <a:endParaRPr lang="en-US" alt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ΠΕΡΙΟΧΗ ΔΙΕΞΑΓΩΓΗΣ: </a:t>
            </a:r>
            <a:r>
              <a:rPr lang="el-GR" altLang="en-US" sz="1050" b="1" dirty="0">
                <a:solidFill>
                  <a:schemeClr val="tx2">
                    <a:lumMod val="50000"/>
                  </a:schemeClr>
                </a:solidFill>
              </a:rPr>
              <a:t>ΔΗΜΟΣ  ΑΓΙΑΣ  ΒΑΡΒΑΡΑΣ </a:t>
            </a:r>
            <a:endParaRPr lang="en-US" alt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ΜΕΘΟΔΟΣ ΔΕΙΓΜΑΤΟΛΗΨΙΑΣ: 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Πολυστ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αδιακή τυχαία δειγματοληψία με χρήση quota βάσει  γεωγραφικής κατανομής.</a:t>
            </a: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marL="304498" marR="0" lvl="0" indent="-228600" defTabSz="9144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en-US" sz="105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ΜΕΘΟΔΟΣ ΣΥΛΛΟΓΗΣ ΣΤΟΙΧΕΙΩΝ: </a:t>
            </a:r>
            <a:r>
              <a:rPr kumimoji="0" lang="en-US" altLang="en-US" sz="1050" b="1" i="0" u="none" strike="noStrike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Τηλεφωνικές</a:t>
            </a:r>
            <a:r>
              <a:rPr kumimoji="0" lang="en-US" altLang="en-US" sz="105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 </a:t>
            </a:r>
            <a:r>
              <a:rPr kumimoji="0" lang="en-US" altLang="en-US" sz="1050" b="1" i="0" u="none" strike="noStrike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συνεντεύξεις</a:t>
            </a:r>
            <a:r>
              <a:rPr kumimoji="0" lang="en-US" altLang="en-US" sz="105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 β</a:t>
            </a:r>
            <a:r>
              <a:rPr kumimoji="0" lang="en-US" altLang="en-US" sz="1050" b="1" i="0" u="none" strike="noStrike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άσει</a:t>
            </a:r>
            <a:r>
              <a:rPr kumimoji="0" lang="en-US" altLang="en-US" sz="105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    </a:t>
            </a:r>
            <a:r>
              <a:rPr kumimoji="0" lang="en-US" altLang="en-US" sz="1050" b="1" i="0" u="none" strike="noStrike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ηλεκτρονικού</a:t>
            </a:r>
            <a:r>
              <a:rPr kumimoji="0" lang="en-US" altLang="en-US" sz="105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 </a:t>
            </a:r>
            <a:r>
              <a:rPr kumimoji="0" lang="en-US" altLang="en-US" sz="1050" b="1" i="0" u="none" strike="noStrike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ερωτημ</a:t>
            </a:r>
            <a:r>
              <a:rPr kumimoji="0" lang="en-US" altLang="en-US" sz="105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ατολογίου (CATI).Ακολουθήθηκε η διαδικασία της τυχαίας  επιλογής τηλεφωνικών αριθμών(random dialing) σε σταθερά και κινητά</a:t>
            </a:r>
            <a:r>
              <a:rPr kumimoji="0" lang="el-GR" altLang="en-US" sz="105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.</a:t>
            </a:r>
          </a:p>
          <a:p>
            <a:pPr marL="304498" marR="0" lvl="0" indent="-228600" defTabSz="9144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en-US" sz="1050" b="1" i="0" u="none" strike="noStrike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</a:endParaRP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ΣΤΑΘΜΙΣΗ: 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Έγινε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στάθμιση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ως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 π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ρος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Φύλο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 -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Ηλικί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α, Περιοχή κατοικίας και αποτελεσμάτων  Βουλευτικών εκλογών του  </a:t>
            </a:r>
            <a:r>
              <a:rPr lang="el-GR" altLang="en-US" sz="1050" b="1" dirty="0">
                <a:solidFill>
                  <a:schemeClr val="tx2">
                    <a:lumMod val="50000"/>
                  </a:schemeClr>
                </a:solidFill>
              </a:rPr>
              <a:t>Ιουνίου 2023</a:t>
            </a:r>
            <a:endParaRPr lang="en-US" alt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marL="276071" indent="-228600" defTabSz="914400">
              <a:lnSpc>
                <a:spcPct val="90000"/>
              </a:lnSpc>
              <a:defRPr/>
            </a:pPr>
            <a:endParaRPr lang="en-US" alt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marL="276071" indent="-228600" defTabSz="914400">
              <a:lnSpc>
                <a:spcPct val="90000"/>
              </a:lnSpc>
              <a:defRPr/>
            </a:pP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Τρό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πος ελέγχου: Ταυτόχρονη συνακρόαση τηλεφωνικής κλήσης και θέαση οθόνης</a:t>
            </a:r>
          </a:p>
          <a:p>
            <a:pPr marL="47471" indent="-228600" defTabSz="914400">
              <a:lnSpc>
                <a:spcPct val="90000"/>
              </a:lnSpc>
              <a:defRPr/>
            </a:pPr>
            <a:endParaRPr lang="en-US" alt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marL="276071" indent="-228600" defTabSz="914400">
              <a:lnSpc>
                <a:spcPct val="90000"/>
              </a:lnSpc>
              <a:defRPr/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</a:rPr>
              <a:t>ΕΛΑΧΙΣΤΕΣ ΒΑΣΕΙΣ ΔΕΙΓΜΑΤΟΣ :</a:t>
            </a:r>
            <a:r>
              <a:rPr lang="en-US" sz="1050" b="1" dirty="0" err="1">
                <a:solidFill>
                  <a:schemeClr val="tx2">
                    <a:lumMod val="50000"/>
                  </a:schemeClr>
                </a:solidFill>
              </a:rPr>
              <a:t>Στ</a:t>
            </a:r>
            <a:r>
              <a:rPr lang="en-US" sz="1050" b="1" dirty="0">
                <a:solidFill>
                  <a:schemeClr val="tx2">
                    <a:lumMod val="50000"/>
                  </a:schemeClr>
                </a:solidFill>
              </a:rPr>
              <a:t>α πολιτικά κόμματα που συγκεντρώνουν βάση ψηφοφόρων στο αστάθμιστο δείγμα μικρότερο των 60-100 ατόμων (ΚΚΕ, ΕΛΛΗΝΙΚΗ ΛΥΣΗ, </a:t>
            </a:r>
            <a:r>
              <a:rPr lang="el-GR" sz="1050" b="1" dirty="0">
                <a:solidFill>
                  <a:schemeClr val="tx2">
                    <a:lumMod val="50000"/>
                  </a:schemeClr>
                </a:solidFill>
              </a:rPr>
              <a:t>ΝΙΚΗ,ΣΠΑΡΤΙΑΤΕΣ, ΠΛΕΥΣΗ ΕΛΕΥΘΕΡΙΑΣ</a:t>
            </a:r>
            <a:r>
              <a:rPr lang="en-US" sz="1050" b="1" dirty="0">
                <a:solidFill>
                  <a:schemeClr val="tx2">
                    <a:lumMod val="50000"/>
                  </a:schemeClr>
                </a:solidFill>
              </a:rPr>
              <a:t>), η ανάλυση επιτρέπεται άλλα είναι ενδεικτική.</a:t>
            </a:r>
          </a:p>
          <a:p>
            <a:pPr marL="276071" indent="-228600" defTabSz="914400">
              <a:lnSpc>
                <a:spcPct val="90000"/>
              </a:lnSpc>
              <a:defRPr/>
            </a:pPr>
            <a:endParaRPr 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marL="225866" marR="0" lvl="0" indent="-228600" algn="l" defTabSz="914400" rtl="0" eaLnBrk="1" fontAlgn="auto" latinLnBrk="0" hangingPunct="1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225866" algn="l"/>
                <a:tab pos="226298" algn="l"/>
              </a:tabLst>
              <a:defRPr/>
            </a:pPr>
            <a:r>
              <a:rPr kumimoji="0" lang="el-GR" sz="105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Δειγματοληπτικό σφάλμα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l-GR" sz="105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Με διάστημα βεβαιότητας 95%, κυμαίνεται εντός του διαστήματος +/- 4,40 % </a:t>
            </a:r>
          </a:p>
          <a:p>
            <a:pPr marL="225866" marR="0" lvl="0" indent="-228600" algn="l" defTabSz="914400" rtl="0" eaLnBrk="1" fontAlgn="auto" latinLnBrk="0" hangingPunct="1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225866" algn="l"/>
                <a:tab pos="226298" algn="l"/>
              </a:tabLst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indent="0" defTabSz="914400">
              <a:lnSpc>
                <a:spcPct val="90000"/>
              </a:lnSpc>
              <a:spcBef>
                <a:spcPts val="303"/>
              </a:spcBef>
              <a:buNone/>
              <a:tabLst>
                <a:tab pos="225866" algn="l"/>
                <a:tab pos="226298" algn="l"/>
              </a:tabLst>
              <a:defRPr/>
            </a:pPr>
            <a:endParaRPr 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marL="133046" indent="-228600" defTabSz="914400">
              <a:lnSpc>
                <a:spcPct val="90000"/>
              </a:lnSpc>
              <a:defRPr/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n-US" sz="1050" b="1" dirty="0" err="1">
                <a:solidFill>
                  <a:schemeClr val="tx2">
                    <a:lumMod val="50000"/>
                  </a:schemeClr>
                </a:solidFill>
              </a:rPr>
              <a:t>Προσω</a:t>
            </a:r>
            <a:r>
              <a:rPr lang="en-US" sz="1050" b="1" dirty="0">
                <a:solidFill>
                  <a:schemeClr val="tx2">
                    <a:lumMod val="50000"/>
                  </a:schemeClr>
                </a:solidFill>
              </a:rPr>
              <a:t>πικό   field: </a:t>
            </a: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effectLst/>
              </a:rPr>
              <a:t>Εργάστηκαν  32 </a:t>
            </a:r>
            <a:r>
              <a:rPr lang="en-US" sz="1050" b="1" dirty="0">
                <a:solidFill>
                  <a:schemeClr val="tx2">
                    <a:lumMod val="50000"/>
                  </a:schemeClr>
                </a:solidFill>
              </a:rPr>
              <a:t>  ερευνητές  και 1 επόπτης  </a:t>
            </a:r>
          </a:p>
          <a:p>
            <a:pPr marL="133046" indent="-228600" defTabSz="914400">
              <a:lnSpc>
                <a:spcPct val="90000"/>
              </a:lnSpc>
              <a:defRPr/>
            </a:pPr>
            <a:endParaRPr lang="en-US" sz="1050" b="1" dirty="0">
              <a:solidFill>
                <a:schemeClr val="tx2">
                  <a:lumMod val="50000"/>
                </a:schemeClr>
              </a:solidFill>
              <a:effectLst/>
            </a:endParaRP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marL="152248" indent="-228600" defTabSz="914400" fontAlgn="base">
              <a:lnSpc>
                <a:spcPct val="90000"/>
              </a:lnSpc>
              <a:spcBef>
                <a:spcPts val="666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Η Opinion Poll ΕΠΕ. 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Είν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αι μέλος του ΣΕΔΕΑ, της ESOMAR, της WAPOR και τηρεί τον κανονισμό του Π.Ε.Σ.Σ. και 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τους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διεθνείς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κώδικες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δεοντολογί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ας για την διεξαγωγή και δημοσιοποίηση ερευνών κοινής γνώμης.</a:t>
            </a:r>
          </a:p>
        </p:txBody>
      </p:sp>
      <p:pic>
        <p:nvPicPr>
          <p:cNvPr id="2" name="Εικόνα 1" descr="9001">
            <a:extLst>
              <a:ext uri="{FF2B5EF4-FFF2-40B4-BE49-F238E27FC236}">
                <a16:creationId xmlns:a16="http://schemas.microsoft.com/office/drawing/2014/main" id="{28A091B8-C24C-95B1-AC2F-630B73B204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424" y="7500539"/>
            <a:ext cx="935990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Εικόνα 2" descr="Εικόνα που περιέχει κείμενο, λογότυπο, γραμματοσειρά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D10CDFFF-B095-FC4C-2765-C635C19872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644" y="7530874"/>
            <a:ext cx="911860" cy="470535"/>
          </a:xfrm>
          <a:prstGeom prst="rect">
            <a:avLst/>
          </a:prstGeom>
        </p:spPr>
      </p:pic>
      <p:pic>
        <p:nvPicPr>
          <p:cNvPr id="4" name="Εικόνα 3" descr="Εικόνα που περιέχει κείμενο, λογότυπο, γραφικά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9A56F591-9069-8EB9-B320-E8F3F29D5BE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734" y="7520078"/>
            <a:ext cx="914400" cy="492125"/>
          </a:xfrm>
          <a:prstGeom prst="rect">
            <a:avLst/>
          </a:prstGeom>
        </p:spPr>
      </p:pic>
      <p:pic>
        <p:nvPicPr>
          <p:cNvPr id="5" name="Εικόνα 4" descr="Εικόνα που περιέχει κείμενο, λογότυπο, γραφικά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8B24E1EF-A45F-EDEA-C127-EF152A89D0F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9364" y="7529239"/>
            <a:ext cx="922020" cy="495935"/>
          </a:xfrm>
          <a:prstGeom prst="rect">
            <a:avLst/>
          </a:prstGeom>
        </p:spPr>
      </p:pic>
      <p:pic>
        <p:nvPicPr>
          <p:cNvPr id="6" name="Εικόνα 5" descr="27001">
            <a:extLst>
              <a:ext uri="{FF2B5EF4-FFF2-40B4-BE49-F238E27FC236}">
                <a16:creationId xmlns:a16="http://schemas.microsoft.com/office/drawing/2014/main" id="{70165AA2-6D62-A625-4C7A-2F537AFF52E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8749" y="7529239"/>
            <a:ext cx="873760" cy="47053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 descr="Εικόνα που περιέχει κείμενο, λογότυπο, γραμματοσειρά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93AEF46B-D0E5-68D7-E8B9-4ACF8C5F796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9739" y="7500539"/>
            <a:ext cx="743585" cy="524439"/>
          </a:xfrm>
          <a:prstGeom prst="rect">
            <a:avLst/>
          </a:prstGeom>
        </p:spPr>
      </p:pic>
      <p:pic>
        <p:nvPicPr>
          <p:cNvPr id="8" name="Picture 2" descr="Δεν υπάρχει διαθέσιμη περιγραφή για τη φωτογραφία.">
            <a:extLst>
              <a:ext uri="{FF2B5EF4-FFF2-40B4-BE49-F238E27FC236}">
                <a16:creationId xmlns:a16="http://schemas.microsoft.com/office/drawing/2014/main" id="{A8A88F8B-FBCF-7835-01FB-A1C8BD51D9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352" y="619525"/>
            <a:ext cx="1380782" cy="468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465929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sz="2000" b="1" dirty="0" err="1">
                <a:solidFill>
                  <a:schemeClr val="bg1"/>
                </a:solidFill>
              </a:rPr>
              <a:t>Πιστεύετε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ότι</a:t>
            </a:r>
            <a:r>
              <a:rPr lang="en-US" sz="2000" b="1" dirty="0">
                <a:solidFill>
                  <a:schemeClr val="bg1"/>
                </a:solidFill>
              </a:rPr>
              <a:t> η </a:t>
            </a:r>
            <a:r>
              <a:rPr lang="en-US" sz="2000" b="1" dirty="0" err="1">
                <a:solidFill>
                  <a:schemeClr val="bg1"/>
                </a:solidFill>
              </a:rPr>
              <a:t>Αγί</a:t>
            </a:r>
            <a:r>
              <a:rPr lang="en-US" sz="2000" b="1" dirty="0">
                <a:solidFill>
                  <a:schemeClr val="bg1"/>
                </a:solidFill>
              </a:rPr>
              <a:t>α Βαρβάρα τα τελευταία χρόνια από τις δημοτικές εκλογές του 2019, με την εκ νέου παρουσία του Λάμπρου Μίχου στην Δημαρχία πηγαίνει προς το καλύτερο ή προς το χειρότερο;</a:t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6152598"/>
              </p:ext>
            </p:extLst>
          </p:nvPr>
        </p:nvGraphicFramePr>
        <p:xfrm>
          <a:off x="541338" y="2338087"/>
          <a:ext cx="9744075" cy="4915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9863FEED-82B1-204C-4754-B77707FA02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84" y="7253288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Δεν υπάρχει διαθέσιμη περιγραφή για τη φωτογραφία.">
            <a:extLst>
              <a:ext uri="{FF2B5EF4-FFF2-40B4-BE49-F238E27FC236}">
                <a16:creationId xmlns:a16="http://schemas.microsoft.com/office/drawing/2014/main" id="{E8AB5A2D-EF21-7F83-C1A1-BEEBD9A9E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3448" y="7083706"/>
            <a:ext cx="1157468" cy="731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1219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26091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Κα</a:t>
            </a:r>
            <a:r>
              <a:rPr lang="en-US" sz="2000" b="1" dirty="0" err="1">
                <a:solidFill>
                  <a:schemeClr val="bg1"/>
                </a:solidFill>
              </a:rPr>
              <a:t>τά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την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γνώμη</a:t>
            </a:r>
            <a:r>
              <a:rPr lang="en-US" sz="2000" b="1" dirty="0">
                <a:solidFill>
                  <a:schemeClr val="bg1"/>
                </a:solidFill>
              </a:rPr>
              <a:t> σας, </a:t>
            </a:r>
            <a:r>
              <a:rPr lang="en-US" sz="2000" b="1" dirty="0" err="1">
                <a:solidFill>
                  <a:schemeClr val="bg1"/>
                </a:solidFill>
              </a:rPr>
              <a:t>τι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συνέ</a:t>
            </a:r>
            <a:r>
              <a:rPr lang="en-US" sz="2000" b="1" dirty="0">
                <a:solidFill>
                  <a:schemeClr val="bg1"/>
                </a:solidFill>
              </a:rPr>
              <a:t>βαλε περισσότερο στην εικόνα του Δήμου;</a:t>
            </a: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82BDEFA0-D193-9ADB-7BDA-92079CFA6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84" y="7253288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Δεν υπάρχει διαθέσιμη περιγραφή για τη φωτογραφία.">
            <a:extLst>
              <a:ext uri="{FF2B5EF4-FFF2-40B4-BE49-F238E27FC236}">
                <a16:creationId xmlns:a16="http://schemas.microsoft.com/office/drawing/2014/main" id="{10C1455D-B2BB-780D-6B42-91EDD3EFA9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3448" y="7253288"/>
            <a:ext cx="1157468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2765584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82345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64987"/>
          </a:xfrm>
          <a:solidFill>
            <a:schemeClr val="tx2">
              <a:lumMod val="5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2000" b="1" dirty="0" err="1">
                <a:solidFill>
                  <a:schemeClr val="bg1"/>
                </a:solidFill>
              </a:rPr>
              <a:t>Πόσο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ικ</a:t>
            </a:r>
            <a:r>
              <a:rPr lang="en-US" sz="2000" b="1" dirty="0">
                <a:solidFill>
                  <a:schemeClr val="bg1"/>
                </a:solidFill>
              </a:rPr>
              <a:t>ανοποιημένος είστε από τις πρωτοβουλίες και το έργο του Δημάρχου  Λάμπρου Μίχου και της Δημοτικής Αρχής σε κάθε ένα από τους παρακάτω τομείς;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1470245"/>
              </p:ext>
            </p:extLst>
          </p:nvPr>
        </p:nvGraphicFramePr>
        <p:xfrm>
          <a:off x="541338" y="2210765"/>
          <a:ext cx="9744075" cy="5042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63691235-F6D2-FB3B-B372-A20D95C789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84" y="7253288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Δεν υπάρχει διαθέσιμη περιγραφή για τη φωτογραφία.">
            <a:extLst>
              <a:ext uri="{FF2B5EF4-FFF2-40B4-BE49-F238E27FC236}">
                <a16:creationId xmlns:a16="http://schemas.microsoft.com/office/drawing/2014/main" id="{2341FC71-1CAA-E06D-262F-2BEC567E12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3448" y="7253288"/>
            <a:ext cx="1157468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2345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79792"/>
          </a:xfrm>
          <a:solidFill>
            <a:schemeClr val="tx2">
              <a:lumMod val="5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US" sz="2000" b="1" dirty="0" err="1">
                <a:solidFill>
                  <a:schemeClr val="bg1"/>
                </a:solidFill>
              </a:rPr>
              <a:t>Πόσο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ικ</a:t>
            </a:r>
            <a:r>
              <a:rPr lang="en-US" sz="2000" b="1" dirty="0">
                <a:solidFill>
                  <a:schemeClr val="bg1"/>
                </a:solidFill>
              </a:rPr>
              <a:t>ανοποιημένος/ η είστε από την συνολική παρουσία και το έργο του Δημάρχου Λάμπρου Μίχου ; </a:t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702512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A967AF2F-AE09-544A-D442-162D3D23F8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84" y="7253288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Δεν υπάρχει διαθέσιμη περιγραφή για τη φωτογραφία.">
            <a:extLst>
              <a:ext uri="{FF2B5EF4-FFF2-40B4-BE49-F238E27FC236}">
                <a16:creationId xmlns:a16="http://schemas.microsoft.com/office/drawing/2014/main" id="{A714338D-94F8-91D0-8DF0-2FB4F7CB3F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3448" y="7253288"/>
            <a:ext cx="1157468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2345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49240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sz="2000" b="1" dirty="0" err="1">
                <a:solidFill>
                  <a:schemeClr val="bg1"/>
                </a:solidFill>
              </a:rPr>
              <a:t>Ποι</a:t>
            </a:r>
            <a:r>
              <a:rPr lang="en-US" sz="2000" b="1" dirty="0">
                <a:solidFill>
                  <a:schemeClr val="bg1"/>
                </a:solidFill>
              </a:rPr>
              <a:t>α είναι η άποψή σας για τα παρακάτω πρόσωπα που έχουν δηλώσει ότι θα είναι υποψήφιοι Δήμαρχοι; 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5423525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B8AB2168-F1E5-24E7-E83B-375DA5CD77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84" y="7253288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Δεν υπάρχει διαθέσιμη περιγραφή για τη φωτογραφία.">
            <a:extLst>
              <a:ext uri="{FF2B5EF4-FFF2-40B4-BE49-F238E27FC236}">
                <a16:creationId xmlns:a16="http://schemas.microsoft.com/office/drawing/2014/main" id="{84094C90-82D9-1AA3-4B4D-44D886EA40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3448" y="7253288"/>
            <a:ext cx="1157468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2345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37666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000" b="1" dirty="0" err="1">
                <a:solidFill>
                  <a:schemeClr val="bg1"/>
                </a:solidFill>
              </a:rPr>
              <a:t>Στις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ερχόμενες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Δημοτικές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εκλογές</a:t>
            </a:r>
            <a:r>
              <a:rPr lang="en-US" sz="2000" b="1" dirty="0">
                <a:solidFill>
                  <a:schemeClr val="bg1"/>
                </a:solidFill>
              </a:rPr>
              <a:t> π</a:t>
            </a:r>
            <a:r>
              <a:rPr lang="en-US" sz="2000" b="1" dirty="0" err="1">
                <a:solidFill>
                  <a:schemeClr val="bg1"/>
                </a:solidFill>
              </a:rPr>
              <a:t>ου</a:t>
            </a:r>
            <a:r>
              <a:rPr lang="en-US" sz="2000" b="1" dirty="0">
                <a:solidFill>
                  <a:schemeClr val="bg1"/>
                </a:solidFill>
              </a:rPr>
              <a:t> θα </a:t>
            </a:r>
            <a:r>
              <a:rPr lang="en-US" sz="2000" b="1" dirty="0" err="1">
                <a:solidFill>
                  <a:schemeClr val="bg1"/>
                </a:solidFill>
              </a:rPr>
              <a:t>γίνουν</a:t>
            </a:r>
            <a:r>
              <a:rPr lang="en-US" sz="2000" b="1" dirty="0">
                <a:solidFill>
                  <a:schemeClr val="bg1"/>
                </a:solidFill>
              </a:rPr>
              <a:t> α</a:t>
            </a:r>
            <a:r>
              <a:rPr lang="en-US" sz="2000" b="1" dirty="0" err="1">
                <a:solidFill>
                  <a:schemeClr val="bg1"/>
                </a:solidFill>
              </a:rPr>
              <a:t>υτόν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τον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Οκτώ</a:t>
            </a:r>
            <a:r>
              <a:rPr lang="en-US" sz="2000" b="1" dirty="0">
                <a:solidFill>
                  <a:schemeClr val="bg1"/>
                </a:solidFill>
              </a:rPr>
              <a:t>βριο, θα θέλατε να επανεκλεγεί ο Δήμαρχος Λάμπρος Μίχος ή να εκλεγεί κάποιος/α άλλος/η;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7099254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71152247-1A93-695D-C861-C1E2F48ACF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84" y="7253288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Δεν υπάρχει διαθέσιμη περιγραφή για τη φωτογραφία.">
            <a:extLst>
              <a:ext uri="{FF2B5EF4-FFF2-40B4-BE49-F238E27FC236}">
                <a16:creationId xmlns:a16="http://schemas.microsoft.com/office/drawing/2014/main" id="{A66A1EBB-9448-F8B5-6393-FB6CB60739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3448" y="7253288"/>
            <a:ext cx="1157468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2345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40896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sz="2000" b="1" dirty="0" err="1">
                <a:solidFill>
                  <a:schemeClr val="bg1"/>
                </a:solidFill>
              </a:rPr>
              <a:t>Ποιον</a:t>
            </a:r>
            <a:r>
              <a:rPr lang="en-US" sz="2000" b="1" dirty="0">
                <a:solidFill>
                  <a:schemeClr val="bg1"/>
                </a:solidFill>
              </a:rPr>
              <a:t> από </a:t>
            </a:r>
            <a:r>
              <a:rPr lang="en-US" sz="2000" b="1" dirty="0" err="1">
                <a:solidFill>
                  <a:schemeClr val="bg1"/>
                </a:solidFill>
              </a:rPr>
              <a:t>τους</a:t>
            </a:r>
            <a:r>
              <a:rPr lang="en-US" sz="2000" b="1" dirty="0">
                <a:solidFill>
                  <a:schemeClr val="bg1"/>
                </a:solidFill>
              </a:rPr>
              <a:t> παρα</a:t>
            </a:r>
            <a:r>
              <a:rPr lang="en-US" sz="2000" b="1" dirty="0" err="1">
                <a:solidFill>
                  <a:schemeClr val="bg1"/>
                </a:solidFill>
              </a:rPr>
              <a:t>κάτω</a:t>
            </a:r>
            <a:r>
              <a:rPr lang="en-US" sz="2000" b="1" dirty="0">
                <a:solidFill>
                  <a:schemeClr val="bg1"/>
                </a:solidFill>
              </a:rPr>
              <a:t> θα </a:t>
            </a:r>
            <a:r>
              <a:rPr lang="en-US" sz="2000" b="1" dirty="0" err="1">
                <a:solidFill>
                  <a:schemeClr val="bg1"/>
                </a:solidFill>
              </a:rPr>
              <a:t>ψηφίζ</a:t>
            </a:r>
            <a:r>
              <a:rPr lang="en-US" sz="2000" b="1" dirty="0">
                <a:solidFill>
                  <a:schemeClr val="bg1"/>
                </a:solidFill>
              </a:rPr>
              <a:t>ατε για Δήμαρχο, αν είχαμε δημοτικές εκλογές την ερχόμενη Κυριακή;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6589498"/>
              </p:ext>
            </p:extLst>
          </p:nvPr>
        </p:nvGraphicFramePr>
        <p:xfrm>
          <a:off x="541338" y="1967696"/>
          <a:ext cx="9744075" cy="5285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5E96ED80-B071-63ED-EBF7-384DC69C02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84" y="7253288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Δεν υπάρχει διαθέσιμη περιγραφή για τη φωτογραφία.">
            <a:extLst>
              <a:ext uri="{FF2B5EF4-FFF2-40B4-BE49-F238E27FC236}">
                <a16:creationId xmlns:a16="http://schemas.microsoft.com/office/drawing/2014/main" id="{97B17B40-4912-74A6-A046-9613EB65A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3448" y="7253288"/>
            <a:ext cx="1157468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2345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4815</TotalTime>
  <Words>427</Words>
  <Application>Microsoft Office PowerPoint</Application>
  <PresentationFormat>Χαρτί B4 (ISO) (250x353 χιλ.)</PresentationFormat>
  <Paragraphs>44</Paragraphs>
  <Slides>11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3</vt:i4>
      </vt:variant>
      <vt:variant>
        <vt:lpstr>Τίτλοι διαφανειών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Segoe UI Historic</vt:lpstr>
      <vt:lpstr>Office Theme</vt:lpstr>
      <vt:lpstr>2_Office Theme</vt:lpstr>
      <vt:lpstr>3_Office Theme</vt:lpstr>
      <vt:lpstr>Παρουσίαση του PowerPoint</vt:lpstr>
      <vt:lpstr>Ταυτότητα Έρευνας</vt:lpstr>
      <vt:lpstr>Πιστεύετε ότι η Αγία Βαρβάρα τα τελευταία χρόνια από τις δημοτικές εκλογές του 2019, με την εκ νέου παρουσία του Λάμπρου Μίχου στην Δημαρχία πηγαίνει προς το καλύτερο ή προς το χειρότερο; </vt:lpstr>
      <vt:lpstr>Κατά την γνώμη σας, τι συνέβαλε περισσότερο στην εικόνα του Δήμου;</vt:lpstr>
      <vt:lpstr>Πόσο ικανοποιημένος είστε από τις πρωτοβουλίες και το έργο του Δημάρχου  Λάμπρου Μίχου και της Δημοτικής Αρχής σε κάθε ένα από τους παρακάτω τομείς;</vt:lpstr>
      <vt:lpstr>Πόσο ικανοποιημένος/ η είστε από την συνολική παρουσία και το έργο του Δημάρχου Λάμπρου Μίχου ;  </vt:lpstr>
      <vt:lpstr>Ποια είναι η άποψή σας για τα παρακάτω πρόσωπα που έχουν δηλώσει ότι θα είναι υποψήφιοι Δήμαρχοι; </vt:lpstr>
      <vt:lpstr>Στις ερχόμενες Δημοτικές εκλογές που θα γίνουν αυτόν τον Οκτώβριο, θα θέλατε να επανεκλεγεί ο Δήμαρχος Λάμπρος Μίχος ή να εκλεγεί κάποιος/α άλλος/η;</vt:lpstr>
      <vt:lpstr>Ποιον από τους παρακάτω θα ψηφίζατε για Δήμαρχο, αν είχαμε δημοτικές εκλογές την ερχόμενη Κυριακή;</vt:lpstr>
      <vt:lpstr>Ποιον από τους παρακάτω θα ψηφίζατε για Δήμαρχο, αν είχαμε δημοτικές εκλογές την ερχόμενη Κυριακή; Επι των εγκύρων</vt:lpstr>
      <vt:lpstr>ΤΕΛΟΣ ΠΑΡΟΥΣΙΑΣΗΣ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</dc:title>
  <dc:creator>Λογαριασμός Microsoft</dc:creator>
  <cp:lastModifiedBy>Zaharias</cp:lastModifiedBy>
  <cp:revision>733</cp:revision>
  <dcterms:created xsi:type="dcterms:W3CDTF">2021-02-20T11:15:26Z</dcterms:created>
  <dcterms:modified xsi:type="dcterms:W3CDTF">2023-07-19T17:03:32Z</dcterms:modified>
</cp:coreProperties>
</file>