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5" r:id="rId3"/>
    <p:sldMasterId id="2147483830" r:id="rId4"/>
  </p:sldMasterIdLst>
  <p:notesMasterIdLst>
    <p:notesMasterId r:id="rId16"/>
  </p:notesMasterIdLst>
  <p:sldIdLst>
    <p:sldId id="413" r:id="rId5"/>
    <p:sldId id="478" r:id="rId6"/>
    <p:sldId id="257" r:id="rId7"/>
    <p:sldId id="260" r:id="rId8"/>
    <p:sldId id="262" r:id="rId9"/>
    <p:sldId id="264" r:id="rId10"/>
    <p:sldId id="265" r:id="rId11"/>
    <p:sldId id="267" r:id="rId12"/>
    <p:sldId id="270" r:id="rId13"/>
    <p:sldId id="271" r:id="rId14"/>
    <p:sldId id="480" r:id="rId15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644" y="36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51%20-%20&#925;&#945;&#973;&#960;&#955;&#953;&#959;\Book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51%20-%20&#925;&#945;&#973;&#960;&#955;&#953;&#959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Sheet1!$A$5:$A$23</c:f>
              <c:strCache>
                <c:ptCount val="19"/>
                <c:pt idx="0">
                  <c:v>(ΔΓ/ΔΑ)</c:v>
                </c:pt>
                <c:pt idx="1">
                  <c:v>Αθλητικές εγκαταστάσεις</c:v>
                </c:pt>
                <c:pt idx="2">
                  <c:v>Φτώχεια</c:v>
                </c:pt>
                <c:pt idx="3">
                  <c:v>Χώροι αναψυχής</c:v>
                </c:pt>
                <c:pt idx="4">
                  <c:v>Κοινωνικές Δομές (ΚΑΠΗ, Παιδικές Χαρές)</c:v>
                </c:pt>
                <c:pt idx="5">
                  <c:v>Κατάσταση της τοπικής αγοράς</c:v>
                </c:pt>
                <c:pt idx="6">
                  <c:v>Εγκληματικότητα</c:v>
                </c:pt>
                <c:pt idx="7">
                  <c:v>Διαφθορά</c:v>
                </c:pt>
                <c:pt idx="8">
                  <c:v>Κατάσταση Πλατειών, Παιδικών Χαρών</c:v>
                </c:pt>
                <c:pt idx="9">
                  <c:v>Κατάσταση σχολείων</c:v>
                </c:pt>
                <c:pt idx="10">
                  <c:v>Οικονομικά</c:v>
                </c:pt>
                <c:pt idx="11">
                  <c:v>Πολιτιστικές υποδομές/ δραστηριότητα</c:v>
                </c:pt>
                <c:pt idx="12">
                  <c:v>Συγκοινωνίες</c:v>
                </c:pt>
                <c:pt idx="13">
                  <c:v>Δομές Υγείας / Νοσοκομεία</c:v>
                </c:pt>
                <c:pt idx="14">
                  <c:v>Συντήρηση, ανάπτυξη πρασίνου</c:v>
                </c:pt>
                <c:pt idx="15">
                  <c:v>Κυκλοφοριακό/ Στάθμευση/ Παρκινγκ</c:v>
                </c:pt>
                <c:pt idx="16">
                  <c:v>Ύδρευση/ Αποχέτευση</c:v>
                </c:pt>
                <c:pt idx="17">
                  <c:v>Κατάσταση οδικού δικτύου</c:v>
                </c:pt>
                <c:pt idx="18">
                  <c:v>Καθαριότητα</c:v>
                </c:pt>
              </c:strCache>
            </c:strRef>
          </c:cat>
          <c:val>
            <c:numRef>
              <c:f>Sheet1!$C$5:$C$23</c:f>
              <c:numCache>
                <c:formatCode>0.0</c:formatCode>
                <c:ptCount val="19"/>
                <c:pt idx="0">
                  <c:v>10.785533657126823</c:v>
                </c:pt>
                <c:pt idx="1">
                  <c:v>0.47966924898647451</c:v>
                </c:pt>
                <c:pt idx="2">
                  <c:v>0.51579496648336376</c:v>
                </c:pt>
                <c:pt idx="3">
                  <c:v>0.60610926022558698</c:v>
                </c:pt>
                <c:pt idx="4">
                  <c:v>0.76064705174005776</c:v>
                </c:pt>
                <c:pt idx="5">
                  <c:v>0.88508007867378757</c:v>
                </c:pt>
                <c:pt idx="6">
                  <c:v>1.1660578814273708</c:v>
                </c:pt>
                <c:pt idx="7">
                  <c:v>1.4048890137679171</c:v>
                </c:pt>
                <c:pt idx="8">
                  <c:v>1.8022719062336985</c:v>
                </c:pt>
                <c:pt idx="9">
                  <c:v>1.9246979488620457</c:v>
                </c:pt>
                <c:pt idx="10">
                  <c:v>2.1695500341187395</c:v>
                </c:pt>
                <c:pt idx="11">
                  <c:v>2.3622205274354831</c:v>
                </c:pt>
                <c:pt idx="12">
                  <c:v>2.3842973547946933</c:v>
                </c:pt>
                <c:pt idx="13">
                  <c:v>2.757596435595882</c:v>
                </c:pt>
                <c:pt idx="14">
                  <c:v>5.4208646088387731</c:v>
                </c:pt>
                <c:pt idx="15">
                  <c:v>8.4132782081644333</c:v>
                </c:pt>
                <c:pt idx="16">
                  <c:v>24.944807931602</c:v>
                </c:pt>
                <c:pt idx="17">
                  <c:v>26.389836631477582</c:v>
                </c:pt>
                <c:pt idx="18">
                  <c:v>42.419620278569425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47-4B65-8AF8-249128725B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3683584"/>
        <c:axId val="145187968"/>
        <c:axId val="0"/>
      </c:bar3DChart>
      <c:catAx>
        <c:axId val="2136835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45187968"/>
        <c:crosses val="autoZero"/>
        <c:auto val="1"/>
        <c:lblAlgn val="ctr"/>
        <c:lblOffset val="100"/>
        <c:noMultiLvlLbl val="0"/>
      </c:catAx>
      <c:valAx>
        <c:axId val="14518796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213683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Sheet1!$B$56:$B$60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Sheet1!$E$56:$E$60</c:f>
              <c:numCache>
                <c:formatCode>0.0</c:formatCode>
                <c:ptCount val="5"/>
                <c:pt idx="0">
                  <c:v>11.598362300806805</c:v>
                </c:pt>
                <c:pt idx="1">
                  <c:v>29.566892786898411</c:v>
                </c:pt>
                <c:pt idx="2">
                  <c:v>33.121261991731224</c:v>
                </c:pt>
                <c:pt idx="3">
                  <c:v>24.053706900012049</c:v>
                </c:pt>
                <c:pt idx="4">
                  <c:v>1.6597760205515188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87-4303-8C5A-FEA29C63A3B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gap"/>
    <c:showDLblsOverMax val="0"/>
  </c:chart>
  <c:txPr>
    <a:bodyPr/>
    <a:lstStyle/>
    <a:p>
      <a:pPr>
        <a:defRPr sz="11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Sheet1!$B$101:$B$107</c:f>
              <c:strCache>
                <c:ptCount val="7"/>
                <c:pt idx="0">
                  <c:v>Κωστούρος Δημήτριος</c:v>
                </c:pt>
                <c:pt idx="1">
                  <c:v>Μάκαρης Κωσταντίνος</c:v>
                </c:pt>
                <c:pt idx="2">
                  <c:v>Ορφανός Δημήτριος</c:v>
                </c:pt>
                <c:pt idx="3">
                  <c:v>Παπαδημόπουλος  Δημήτριος</c:v>
                </c:pt>
                <c:pt idx="4">
                  <c:v>Γκόνης Κωσταντίνος</c:v>
                </c:pt>
                <c:pt idx="5">
                  <c:v>κανένας</c:v>
                </c:pt>
                <c:pt idx="6">
                  <c:v>ΔΓ/ΔΑ</c:v>
                </c:pt>
              </c:strCache>
            </c:strRef>
          </c:cat>
          <c:val>
            <c:numRef>
              <c:f>Sheet1!$E$101:$E$107</c:f>
              <c:numCache>
                <c:formatCode>0.0</c:formatCode>
                <c:ptCount val="7"/>
                <c:pt idx="0">
                  <c:v>26.082534147050289</c:v>
                </c:pt>
                <c:pt idx="1">
                  <c:v>13.762956504891985</c:v>
                </c:pt>
                <c:pt idx="2">
                  <c:v>12.384965610772054</c:v>
                </c:pt>
                <c:pt idx="3">
                  <c:v>7.357357357357353</c:v>
                </c:pt>
                <c:pt idx="4">
                  <c:v>3.3929090380703268</c:v>
                </c:pt>
                <c:pt idx="5">
                  <c:v>6.0229584423132776</c:v>
                </c:pt>
                <c:pt idx="6">
                  <c:v>30.996318899544708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17-4E50-8E18-E05BE3B8CC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4564992"/>
        <c:axId val="144567680"/>
        <c:axId val="0"/>
      </c:bar3DChart>
      <c:catAx>
        <c:axId val="144564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4567680"/>
        <c:crosses val="autoZero"/>
        <c:auto val="1"/>
        <c:lblAlgn val="ctr"/>
        <c:lblOffset val="100"/>
        <c:noMultiLvlLbl val="0"/>
      </c:catAx>
      <c:valAx>
        <c:axId val="14456768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44564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Sheet1!$B$113:$B$119</c:f>
              <c:strCache>
                <c:ptCount val="7"/>
                <c:pt idx="0">
                  <c:v>Κωστούρος Δημήτριος</c:v>
                </c:pt>
                <c:pt idx="1">
                  <c:v>Μάκαρης Κωσταντίνος</c:v>
                </c:pt>
                <c:pt idx="2">
                  <c:v>Ορφανός Δημήτριος</c:v>
                </c:pt>
                <c:pt idx="3">
                  <c:v>Παπαδημόπουλος  Δημήτριος</c:v>
                </c:pt>
                <c:pt idx="4">
                  <c:v>Γκόνης Κωσταντίνος</c:v>
                </c:pt>
                <c:pt idx="5">
                  <c:v>κανένας</c:v>
                </c:pt>
                <c:pt idx="6">
                  <c:v>ΔΓ/ΔΑ</c:v>
                </c:pt>
              </c:strCache>
            </c:strRef>
          </c:cat>
          <c:val>
            <c:numRef>
              <c:f>Sheet1!$E$113:$E$119</c:f>
              <c:numCache>
                <c:formatCode>0.0</c:formatCode>
                <c:ptCount val="7"/>
                <c:pt idx="0">
                  <c:v>23.947637962477216</c:v>
                </c:pt>
                <c:pt idx="1">
                  <c:v>8.8360938319718176</c:v>
                </c:pt>
                <c:pt idx="2">
                  <c:v>10.9745434559944</c:v>
                </c:pt>
                <c:pt idx="3">
                  <c:v>8.5537984960903284</c:v>
                </c:pt>
                <c:pt idx="4">
                  <c:v>2.8229533588148574</c:v>
                </c:pt>
                <c:pt idx="5">
                  <c:v>6.8550301031751948</c:v>
                </c:pt>
                <c:pt idx="6">
                  <c:v>38.009942791476185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D-440C-AE69-6C0CE29D6A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5894400"/>
        <c:axId val="145913728"/>
        <c:axId val="0"/>
      </c:bar3DChart>
      <c:catAx>
        <c:axId val="145894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5913728"/>
        <c:crosses val="autoZero"/>
        <c:auto val="1"/>
        <c:lblAlgn val="ctr"/>
        <c:lblOffset val="100"/>
        <c:noMultiLvlLbl val="0"/>
      </c:catAx>
      <c:valAx>
        <c:axId val="14591372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45894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Sheet1!$B$137:$B$143</c:f>
              <c:strCache>
                <c:ptCount val="7"/>
                <c:pt idx="0">
                  <c:v>Κωστούρος Δημήτριος</c:v>
                </c:pt>
                <c:pt idx="1">
                  <c:v>Μάκαρης Κωσταντίνος</c:v>
                </c:pt>
                <c:pt idx="2">
                  <c:v>Ορφανός Δημήτριος</c:v>
                </c:pt>
                <c:pt idx="3">
                  <c:v>Παπαδημόπουλος  Δημήτριος</c:v>
                </c:pt>
                <c:pt idx="4">
                  <c:v>Γκόνης Κωσταντίνος</c:v>
                </c:pt>
                <c:pt idx="5">
                  <c:v>κανένας</c:v>
                </c:pt>
                <c:pt idx="6">
                  <c:v>ΔΓ/ΔΑ</c:v>
                </c:pt>
              </c:strCache>
            </c:strRef>
          </c:cat>
          <c:val>
            <c:numRef>
              <c:f>Sheet1!$E$137:$E$143</c:f>
              <c:numCache>
                <c:formatCode>0.0</c:formatCode>
                <c:ptCount val="7"/>
                <c:pt idx="0">
                  <c:v>33.518339198412889</c:v>
                </c:pt>
                <c:pt idx="1">
                  <c:v>7.2671878321248906</c:v>
                </c:pt>
                <c:pt idx="2">
                  <c:v>12.035615597175312</c:v>
                </c:pt>
                <c:pt idx="3">
                  <c:v>10.11312911834864</c:v>
                </c:pt>
                <c:pt idx="4">
                  <c:v>2.8152381852105517</c:v>
                </c:pt>
                <c:pt idx="5">
                  <c:v>4.84400462908292</c:v>
                </c:pt>
                <c:pt idx="6">
                  <c:v>29.40648543964479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F-4EC9-9126-83C4D034A2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6247680"/>
        <c:axId val="146250368"/>
        <c:axId val="0"/>
      </c:bar3DChart>
      <c:catAx>
        <c:axId val="146247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6250368"/>
        <c:crosses val="autoZero"/>
        <c:auto val="1"/>
        <c:lblAlgn val="ctr"/>
        <c:lblOffset val="100"/>
        <c:noMultiLvlLbl val="0"/>
      </c:catAx>
      <c:valAx>
        <c:axId val="14625036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46247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Sheet1!$B$184:$B$193</c:f>
              <c:strCache>
                <c:ptCount val="10"/>
                <c:pt idx="0">
                  <c:v>Κωστούρος Δημήτριος</c:v>
                </c:pt>
                <c:pt idx="1">
                  <c:v>Μάκαρης Κωσταντίνος</c:v>
                </c:pt>
                <c:pt idx="2">
                  <c:v>Ορφανός Δημήτριος</c:v>
                </c:pt>
                <c:pt idx="3">
                  <c:v>Παπαδημόπουλος  Δημήτριος</c:v>
                </c:pt>
                <c:pt idx="4">
                  <c:v>Γκόνης Κωσταντίνος</c:v>
                </c:pt>
                <c:pt idx="5">
                  <c:v>Λευκό/ Άκυρο</c:v>
                </c:pt>
                <c:pt idx="6">
                  <c:v>Αποχή</c:v>
                </c:pt>
                <c:pt idx="7">
                  <c:v>Δεν έχω αποφασίσει</c:v>
                </c:pt>
                <c:pt idx="8">
                  <c:v>ΑΛΛΟΝ</c:v>
                </c:pt>
                <c:pt idx="9">
                  <c:v>ΔΓ/ΔΑ</c:v>
                </c:pt>
              </c:strCache>
            </c:strRef>
          </c:cat>
          <c:val>
            <c:numRef>
              <c:f>Sheet1!$E$184:$E$193</c:f>
              <c:numCache>
                <c:formatCode>0.0</c:formatCode>
                <c:ptCount val="10"/>
                <c:pt idx="0">
                  <c:v>31.6</c:v>
                </c:pt>
                <c:pt idx="1">
                  <c:v>10.9</c:v>
                </c:pt>
                <c:pt idx="2">
                  <c:v>16.2</c:v>
                </c:pt>
                <c:pt idx="3">
                  <c:v>10.647051740055385</c:v>
                </c:pt>
                <c:pt idx="4">
                  <c:v>4.6120499337695158</c:v>
                </c:pt>
                <c:pt idx="5">
                  <c:v>1.0034921526913654</c:v>
                </c:pt>
                <c:pt idx="6">
                  <c:v>2.2137036888371524</c:v>
                </c:pt>
                <c:pt idx="7">
                  <c:v>19.100000000000001</c:v>
                </c:pt>
                <c:pt idx="8">
                  <c:v>0.40139686107654615</c:v>
                </c:pt>
                <c:pt idx="9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8B-4A14-BEF3-62A78E1DC6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2052096"/>
        <c:axId val="132179456"/>
        <c:axId val="0"/>
      </c:bar3DChart>
      <c:catAx>
        <c:axId val="1320520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2179456"/>
        <c:crosses val="autoZero"/>
        <c:auto val="1"/>
        <c:lblAlgn val="ctr"/>
        <c:lblOffset val="100"/>
        <c:noMultiLvlLbl val="0"/>
      </c:catAx>
      <c:valAx>
        <c:axId val="13217945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32052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Sheet1!$B$197:$B$204</c:f>
              <c:strCache>
                <c:ptCount val="8"/>
                <c:pt idx="0">
                  <c:v>Κωστούρος Δημήτριος</c:v>
                </c:pt>
                <c:pt idx="1">
                  <c:v>Μάκαρης Κωσταντίνος</c:v>
                </c:pt>
                <c:pt idx="2">
                  <c:v>Ορφανός Δημήτριος</c:v>
                </c:pt>
                <c:pt idx="3">
                  <c:v>Παπαδημόπουλος  Δημήτριος</c:v>
                </c:pt>
                <c:pt idx="4">
                  <c:v>Γκόνης Κωσταντίνος</c:v>
                </c:pt>
                <c:pt idx="5">
                  <c:v>Δεν έχω αποφασίσει</c:v>
                </c:pt>
                <c:pt idx="6">
                  <c:v>ΑΛΛΟΝ</c:v>
                </c:pt>
                <c:pt idx="7">
                  <c:v>ΔΓ/ΔΑ</c:v>
                </c:pt>
              </c:strCache>
            </c:strRef>
          </c:cat>
          <c:val>
            <c:numRef>
              <c:f>Sheet1!$E$197:$E$204</c:f>
              <c:numCache>
                <c:formatCode>0.0</c:formatCode>
                <c:ptCount val="8"/>
                <c:pt idx="0">
                  <c:v>32.644628099173552</c:v>
                </c:pt>
                <c:pt idx="1">
                  <c:v>11.260330578512397</c:v>
                </c:pt>
                <c:pt idx="2">
                  <c:v>16.735537190082646</c:v>
                </c:pt>
                <c:pt idx="3">
                  <c:v>10.999020392619201</c:v>
                </c:pt>
                <c:pt idx="4">
                  <c:v>4.7645143943899955</c:v>
                </c:pt>
                <c:pt idx="5">
                  <c:v>19.73140495867769</c:v>
                </c:pt>
                <c:pt idx="6">
                  <c:v>0.41466617879808482</c:v>
                </c:pt>
                <c:pt idx="7">
                  <c:v>3.4090909090909092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65-48E5-95BA-B89087E59A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2246912"/>
        <c:axId val="132336640"/>
        <c:axId val="0"/>
      </c:bar3DChart>
      <c:catAx>
        <c:axId val="132246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32336640"/>
        <c:crosses val="autoZero"/>
        <c:auto val="1"/>
        <c:lblAlgn val="ctr"/>
        <c:lblOffset val="100"/>
        <c:noMultiLvlLbl val="0"/>
      </c:catAx>
      <c:valAx>
        <c:axId val="13233664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32246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50623-DBE4-471C-B59A-721A872470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2FD9B-6FF8-497C-8F36-FA5359E0B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8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9E58A3-1E53-4708-AB1B-A2A780C70BD1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3311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1926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83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48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94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3"/>
            <a:ext cx="9202738" cy="1612735"/>
          </a:xfrm>
        </p:spPr>
        <p:txBody>
          <a:bodyPr anchor="t"/>
          <a:lstStyle>
            <a:lvl1pPr algn="l">
              <a:defRPr sz="4736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0"/>
            <a:ext cx="9202738" cy="1776263"/>
          </a:xfrm>
        </p:spPr>
        <p:txBody>
          <a:bodyPr anchor="b"/>
          <a:lstStyle>
            <a:lvl1pPr marL="0" indent="0">
              <a:buNone/>
              <a:defRPr sz="2368">
                <a:solidFill>
                  <a:schemeClr val="tx1">
                    <a:tint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52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3315"/>
            </a:lvl1pPr>
            <a:lvl2pPr>
              <a:defRPr sz="2842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598" y="1894682"/>
            <a:ext cx="4781815" cy="5358866"/>
          </a:xfrm>
        </p:spPr>
        <p:txBody>
          <a:bodyPr/>
          <a:lstStyle>
            <a:lvl1pPr>
              <a:defRPr sz="3315"/>
            </a:lvl1pPr>
            <a:lvl2pPr>
              <a:defRPr sz="2842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24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3"/>
            <a:ext cx="4783695" cy="4678435"/>
          </a:xfrm>
        </p:spPr>
        <p:txBody>
          <a:bodyPr/>
          <a:lstStyle>
            <a:lvl1pPr>
              <a:defRPr sz="2842"/>
            </a:lvl1pPr>
            <a:lvl2pPr>
              <a:defRPr sz="2368"/>
            </a:lvl2pPr>
            <a:lvl3pPr>
              <a:defRPr sz="2131"/>
            </a:lvl3pPr>
            <a:lvl4pPr>
              <a:defRPr sz="1894"/>
            </a:lvl4pPr>
            <a:lvl5pPr>
              <a:defRPr sz="1894"/>
            </a:lvl5pPr>
            <a:lvl6pPr>
              <a:defRPr sz="1894"/>
            </a:lvl6pPr>
            <a:lvl7pPr>
              <a:defRPr sz="1894"/>
            </a:lvl7pPr>
            <a:lvl8pPr>
              <a:defRPr sz="1894"/>
            </a:lvl8pPr>
            <a:lvl9pPr>
              <a:defRPr sz="1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42" b="1"/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3"/>
            <a:ext cx="4785574" cy="4678435"/>
          </a:xfrm>
        </p:spPr>
        <p:txBody>
          <a:bodyPr/>
          <a:lstStyle>
            <a:lvl1pPr>
              <a:defRPr sz="2842"/>
            </a:lvl1pPr>
            <a:lvl2pPr>
              <a:defRPr sz="2368"/>
            </a:lvl2pPr>
            <a:lvl3pPr>
              <a:defRPr sz="2131"/>
            </a:lvl3pPr>
            <a:lvl4pPr>
              <a:defRPr sz="1894"/>
            </a:lvl4pPr>
            <a:lvl5pPr>
              <a:defRPr sz="1894"/>
            </a:lvl5pPr>
            <a:lvl6pPr>
              <a:defRPr sz="1894"/>
            </a:lvl6pPr>
            <a:lvl7pPr>
              <a:defRPr sz="1894"/>
            </a:lvl7pPr>
            <a:lvl8pPr>
              <a:defRPr sz="1894"/>
            </a:lvl8pPr>
            <a:lvl9pPr>
              <a:defRPr sz="18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51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21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903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368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299"/>
            <a:ext cx="6052454" cy="6930249"/>
          </a:xfrm>
        </p:spPr>
        <p:txBody>
          <a:bodyPr/>
          <a:lstStyle>
            <a:lvl1pPr>
              <a:defRPr sz="3789"/>
            </a:lvl1pPr>
            <a:lvl2pPr>
              <a:defRPr sz="3315"/>
            </a:lvl2pPr>
            <a:lvl3pPr>
              <a:defRPr sz="2842"/>
            </a:lvl3pPr>
            <a:lvl4pPr>
              <a:defRPr sz="2368"/>
            </a:lvl4pPr>
            <a:lvl5pPr>
              <a:defRPr sz="2368"/>
            </a:lvl5pPr>
            <a:lvl6pPr>
              <a:defRPr sz="2368"/>
            </a:lvl6pPr>
            <a:lvl7pPr>
              <a:defRPr sz="2368"/>
            </a:lvl7pPr>
            <a:lvl8pPr>
              <a:defRPr sz="2368"/>
            </a:lvl8pPr>
            <a:lvl9pPr>
              <a:defRPr sz="23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199"/>
            <a:ext cx="3561926" cy="5554349"/>
          </a:xfrm>
        </p:spPr>
        <p:txBody>
          <a:bodyPr/>
          <a:lstStyle>
            <a:lvl1pPr marL="0" indent="0">
              <a:buNone/>
              <a:defRPr sz="1658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2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368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789"/>
            </a:lvl1pPr>
            <a:lvl2pPr marL="541325" indent="0">
              <a:buNone/>
              <a:defRPr sz="3315"/>
            </a:lvl2pPr>
            <a:lvl3pPr marL="1082650" indent="0">
              <a:buNone/>
              <a:defRPr sz="2842"/>
            </a:lvl3pPr>
            <a:lvl4pPr marL="1623974" indent="0">
              <a:buNone/>
              <a:defRPr sz="2368"/>
            </a:lvl4pPr>
            <a:lvl5pPr marL="2165299" indent="0">
              <a:buNone/>
              <a:defRPr sz="2368"/>
            </a:lvl5pPr>
            <a:lvl6pPr marL="2706624" indent="0">
              <a:buNone/>
              <a:defRPr sz="2368"/>
            </a:lvl6pPr>
            <a:lvl7pPr marL="3247949" indent="0">
              <a:buNone/>
              <a:defRPr sz="2368"/>
            </a:lvl7pPr>
            <a:lvl8pPr marL="3789274" indent="0">
              <a:buNone/>
              <a:defRPr sz="2368"/>
            </a:lvl8pPr>
            <a:lvl9pPr marL="4330598" indent="0">
              <a:buNone/>
              <a:defRPr sz="2368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78"/>
            <a:ext cx="6496050" cy="952979"/>
          </a:xfrm>
        </p:spPr>
        <p:txBody>
          <a:bodyPr/>
          <a:lstStyle>
            <a:lvl1pPr marL="0" indent="0">
              <a:buNone/>
              <a:defRPr sz="1658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399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263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4" y="325179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79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135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68476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09"/>
            <a:ext cx="8120063" cy="2826985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9C5D-BD97-4FEC-A6B9-0CEBBE07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C355F-1855-43A3-B251-3B69AF53BA73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8AE2E-AF81-4E53-81F0-369D4D509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10D59-BF88-4947-BFC1-ECD4BB5B3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5C0F0-A6F9-4EEB-91C2-C27B593E13F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197496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EA2A7-4ADB-4965-817E-380138BE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2D040-CAC5-4EE5-A191-3B9CE0E3529A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B88C5-815F-4451-ADED-22303EE1C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DE589-2048-47E2-A2AA-10AFD141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19C49-8821-4101-A700-4FAE00E7DDD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656378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48561-FFEF-402E-AEE2-CCAAE73CD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95C49-E2D4-44C7-93F6-347200E919FE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4FB1C-4929-4393-B4FE-804FEA30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8D77E-32E9-4A1C-BCFB-99F73701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48054-3167-41F6-A781-DC568EA9D2B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27872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AA101DA-0FB0-4E1D-BC9C-84E44FC0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CBF3C-95A3-4C0F-B758-4FCF9AED8402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E7D875-6125-4909-9894-3FCD1018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994F30-9FD4-424F-AF80-8C3B75E93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DF1D0-088B-4CE8-943A-BFA7CDF14AE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886736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209FE6-922D-4BBC-92DF-2FCB6D27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D32F6-40FC-4548-B5BA-E1EA82EDA1C6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59EF34-3AE1-4A8E-A75A-325D5871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0E19449-89D5-4207-BD63-711A574A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20C44-3C01-480C-8B6D-3272D8F0EDF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178129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E2ED9C6-C4FC-480B-8A32-03FB80A1F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E3893-BE43-435D-A65F-5A431959D33E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826171-E570-4B97-8AE3-C2CB55283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5B70CE-A9CC-42AC-B513-8BC99FCED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A9F00-01D9-4D88-9472-30C2A71BA5F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5595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87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8DC996B-B11E-4341-9AC9-DF5025D6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6029C-9D29-46A4-B96A-64AAD512477D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6FB57E0-0FF4-4DC1-B667-C5293637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9D961C-2CBE-4EF1-BFF3-A613CB70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861D7-CCC5-47F9-A253-9E15B6C3AD41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806123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14AD3B-8FD4-4685-8286-AFB5E5AB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EDC84-17ED-4C69-B3D5-12CC2A4B0ECA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CA3BF3-915B-452D-955B-6864E9E10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C1919F-29CB-49FA-B6A9-8381D1B6E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68835-ECDE-4970-8B0D-FC41DAA6FB3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944433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rtlCol="0">
            <a:normAutofit/>
          </a:bodyPr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DE77E7-41B8-42CC-BA66-69908ACB0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04907-78EC-429E-907D-A01551531B74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37CE6E-9458-4323-938B-1866A24A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644519-D9BB-4E0A-891F-C5AB038A3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9AA55-D00F-40B7-BC62-30DC76CE73E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5162008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FD7D1-12FD-43AC-819E-1A2B2E10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52903-B853-461F-A107-72969F381F93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05749-F7FD-44F8-8B35-53CC1124F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0AECA-4987-4428-AB47-98A536557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FB483-3622-415F-AAAC-604E67FAFB9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967537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264BA-D2B3-46D5-A4DA-CEC7257F1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42466-D7D4-483C-B31C-36377E487ACB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6D9C0-A816-4A99-BA57-DBADBF2E0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3DAB8-01BA-4B85-8BAF-57F5AFAB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6271A-5FEC-4DCA-9859-9411904A62C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69026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F19EBAA-2294-443D-8988-7B52D7E0356A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A27B-FFB3-4BF7-98F1-C258FE4A59EF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5978A1C-E886-4E99-AD69-8516CBBB5C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AEC9AE3-EC32-4B4E-A864-F54DC7C5E63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43AFF63-401A-41D0-92BF-3979330E138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839330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712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809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365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9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03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714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689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624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867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416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789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9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4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defTabSz="1082650" rtl="0" eaLnBrk="1" latinLnBrk="0" hangingPunct="1">
        <a:spcBef>
          <a:spcPct val="0"/>
        </a:spcBef>
        <a:buNone/>
        <a:defRPr sz="52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994" indent="-405994" algn="l" defTabSz="1082650" rtl="0" eaLnBrk="1" latinLnBrk="0" hangingPunct="1">
        <a:spcBef>
          <a:spcPct val="20000"/>
        </a:spcBef>
        <a:buFont typeface="Arial" pitchFamily="34" charset="0"/>
        <a:buChar char="•"/>
        <a:defRPr sz="3789" kern="1200">
          <a:solidFill>
            <a:schemeClr val="tx1"/>
          </a:solidFill>
          <a:latin typeface="+mn-lt"/>
          <a:ea typeface="+mn-ea"/>
          <a:cs typeface="+mn-cs"/>
        </a:defRPr>
      </a:lvl1pPr>
      <a:lvl2pPr marL="879653" indent="-338328" algn="l" defTabSz="1082650" rtl="0" eaLnBrk="1" latinLnBrk="0" hangingPunct="1">
        <a:spcBef>
          <a:spcPct val="20000"/>
        </a:spcBef>
        <a:buFont typeface="Arial" pitchFamily="34" charset="0"/>
        <a:buChar char="–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spcBef>
          <a:spcPct val="20000"/>
        </a:spcBef>
        <a:buFont typeface="Arial" pitchFamily="34" charset="0"/>
        <a:buChar char="–"/>
        <a:defRPr sz="2368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spcBef>
          <a:spcPct val="20000"/>
        </a:spcBef>
        <a:buFont typeface="Arial" pitchFamily="34" charset="0"/>
        <a:buChar char="»"/>
        <a:defRPr sz="2368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sz="23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59B04A1-D73A-4384-B722-FD3EE44BAF1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4339" y="432319"/>
            <a:ext cx="9338072" cy="156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6691ED8-0089-40FE-B371-0A07B6B8EB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4339" y="2161591"/>
            <a:ext cx="9338072" cy="51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8211D-B515-4061-93EB-3715331FAA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4339" y="7526096"/>
            <a:ext cx="2436019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6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33970B-A2F7-4ACD-9FD3-380A4AC34BD1}" type="datetimeFigureOut">
              <a:rPr lang="en-US"/>
              <a:pPr>
                <a:defRPr/>
              </a:pPr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FA460-6DF5-4AE1-82EC-5BE395A2E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6361" y="7526096"/>
            <a:ext cx="3654028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6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F587E-DD66-4CF8-8F9E-FE44AABC20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6392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66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15BEA7B-2213-4F66-9C86-3D7BFA39177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6157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2pPr>
      <a:lvl3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3pPr>
      <a:lvl4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4pPr>
      <a:lvl5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5pPr>
      <a:lvl6pPr marL="541325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6pPr>
      <a:lvl7pPr marL="1082650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7pPr>
      <a:lvl8pPr marL="1623974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8pPr>
      <a:lvl9pPr marL="2165299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pitchFamily="34" charset="0"/>
        </a:defRPr>
      </a:lvl9pPr>
    </p:titleStyle>
    <p:bodyStyle>
      <a:lvl1pPr marL="202997" indent="-202997" algn="l" defTabSz="811987" rtl="0" eaLnBrk="0" fontAlgn="base" hangingPunct="0">
        <a:lnSpc>
          <a:spcPct val="90000"/>
        </a:lnSpc>
        <a:spcBef>
          <a:spcPts val="888"/>
        </a:spcBef>
        <a:spcAft>
          <a:spcPct val="0"/>
        </a:spcAft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2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id="{10EB87EF-4871-4EA7-B279-BA66A5486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98864" y="3236748"/>
            <a:ext cx="5332551" cy="59960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altLang="en-US" sz="3315" dirty="0">
                <a:solidFill>
                  <a:srgbClr val="333C5C"/>
                </a:solidFill>
                <a:cs typeface="Arial" panose="020B0604020202020204" pitchFamily="34" charset="0"/>
              </a:rPr>
              <a:t>Έρευνα Κοινής Γνώμης</a:t>
            </a:r>
          </a:p>
          <a:p>
            <a:pPr eaLnBrk="1" hangingPunct="1"/>
            <a:endParaRPr lang="en-US" altLang="en-US" sz="2605" dirty="0"/>
          </a:p>
        </p:txBody>
      </p:sp>
      <p:sp>
        <p:nvSpPr>
          <p:cNvPr id="4099" name="TextBox 8">
            <a:extLst>
              <a:ext uri="{FF2B5EF4-FFF2-40B4-BE49-F238E27FC236}">
                <a16:creationId xmlns:a16="http://schemas.microsoft.com/office/drawing/2014/main" id="{877B7B4D-8C3A-4AB3-863A-6821DF84D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9" y="4400247"/>
            <a:ext cx="1032652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33C5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l-GR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ΓΙΑ ΤΟ   </a:t>
            </a: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l-GR" sz="2000" b="1" i="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Δήμο </a:t>
            </a:r>
            <a:r>
              <a:rPr lang="el-GR" sz="2000" b="1" i="0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Ναυπλιέων</a:t>
            </a:r>
            <a:endParaRPr lang="el-GR" sz="2000" b="1" i="0" dirty="0">
              <a:solidFill>
                <a:schemeClr val="tx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l-GR" sz="2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l-GR" sz="2000" b="1" i="0" dirty="0">
              <a:solidFill>
                <a:schemeClr val="tx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10826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ΙΟΥΝΙΟΣ      2023 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100" name="Picture 5">
            <a:extLst>
              <a:ext uri="{FF2B5EF4-FFF2-40B4-BE49-F238E27FC236}">
                <a16:creationId xmlns:a16="http://schemas.microsoft.com/office/drawing/2014/main" id="{0666FA0C-25AE-4FAD-BF92-FFC536E6C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299" y="248113"/>
            <a:ext cx="5315634" cy="276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463156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Ποιον από τους παρακάτω που ακούγεται ότι θα είναι υποψήφιοι Δήμαρχοι, θα ψηφίζατε για Δήμαρχο, αν είχαμε Δημοτικές εκλογές την ερχόμενη Κυριακή;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l-GR" sz="2000" b="1" dirty="0" err="1">
                <a:solidFill>
                  <a:schemeClr val="bg1"/>
                </a:solidFill>
                <a:highlight>
                  <a:srgbClr val="800000"/>
                </a:highlight>
              </a:rPr>
              <a:t>Επι</a:t>
            </a: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 των εγκύρων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908952"/>
              </p:ext>
            </p:extLst>
          </p:nvPr>
        </p:nvGraphicFramePr>
        <p:xfrm>
          <a:off x="541338" y="2419109"/>
          <a:ext cx="9744075" cy="4834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B69D05A9-DBB8-5ED8-A06D-604C667BDF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0965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1859" y="4657758"/>
            <a:ext cx="4635202" cy="101124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789" b="1" dirty="0">
                <a:solidFill>
                  <a:srgbClr val="333C5C"/>
                </a:solidFill>
                <a:latin typeface="+mn-lt"/>
              </a:rPr>
              <a:t>ΤΕΛΟΣ ΠΑΡΟΥΣΙΑΣΗΣ</a:t>
            </a:r>
            <a:endParaRPr lang="en-US" sz="3789" b="1" dirty="0">
              <a:solidFill>
                <a:srgbClr val="333C5C"/>
              </a:solidFill>
              <a:latin typeface="+mn-lt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8" name="Rectangle 14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582022" y="1582702"/>
            <a:ext cx="8120062" cy="4954659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288436" y="1293214"/>
            <a:ext cx="7514088" cy="495167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987400" y="4163014"/>
            <a:ext cx="2962413" cy="4951675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92419" y="1772305"/>
            <a:ext cx="8120064" cy="457544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7946" y="1975296"/>
            <a:ext cx="5112991" cy="383474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856" y="694852"/>
            <a:ext cx="3756417" cy="40108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altLang="en-US" sz="4100" kern="1200" dirty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4100" kern="1200" dirty="0" err="1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4100" kern="1200" dirty="0">
                <a:solidFill>
                  <a:schemeClr val="bg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3087" name="4 - Θέση περιεχομένου">
            <a:extLst>
              <a:ext uri="{FF2B5EF4-FFF2-40B4-BE49-F238E27FC236}">
                <a16:creationId xmlns:a16="http://schemas.microsoft.com/office/drawing/2014/main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187" y="769002"/>
            <a:ext cx="5008707" cy="6566674"/>
          </a:xfrm>
        </p:spPr>
        <p:txBody>
          <a:bodyPr vert="horz" lIns="91440" tIns="45720" rIns="91440" bIns="45720" rtlCol="0" anchor="ctr">
            <a:noAutofit/>
          </a:bodyPr>
          <a:lstStyle/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Η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Έρευν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α πραγματοποιήθηκε από την Opinion Poll Ε.Π.Ε – Αριθμός Μητρώου Ε.Σ.Ρ. 49.</a:t>
            </a:r>
          </a:p>
          <a:p>
            <a:pPr marL="75898" indent="-228600" defTabSz="914400">
              <a:lnSpc>
                <a:spcPct val="90000"/>
              </a:lnSpc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-228600" defTabSz="914400">
              <a:lnSpc>
                <a:spcPct val="90000"/>
              </a:lnSpc>
              <a:defRPr/>
            </a:pPr>
            <a:r>
              <a:rPr kumimoji="0" lang="el-GR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ΕΝΤΟΛΕΑΣ </a:t>
            </a:r>
            <a:r>
              <a:rPr kumimoji="0" lang="en-GB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:peloponnisosNews.gr </a:t>
            </a:r>
            <a:endParaRPr kumimoji="0" lang="el-GR" altLang="en-US" sz="1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5898" indent="-228600" defTabSz="914400">
              <a:lnSpc>
                <a:spcPct val="90000"/>
              </a:lnSpc>
              <a:defRPr/>
            </a:pPr>
            <a:endParaRPr lang="el-GR" altLang="en-US" sz="1000" b="1" dirty="0">
              <a:solidFill>
                <a:schemeClr val="tx2">
                  <a:lumMod val="50000"/>
                </a:schemeClr>
              </a:solidFill>
              <a:latin typeface="Calibri"/>
            </a:endParaRPr>
          </a:p>
          <a:p>
            <a:pPr marL="0" indent="0" defTabSz="914400">
              <a:lnSpc>
                <a:spcPct val="90000"/>
              </a:lnSpc>
              <a:buNone/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ΕΞΕΤΑΖΟΜΕΝΟΣ ΠΛΗΘΥΣΜΟΣ: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Ηλικί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ας άνω των 17, με δικαίωμα ψήφου</a:t>
            </a:r>
          </a:p>
          <a:p>
            <a:pPr marL="75898" indent="-228600" defTabSz="914400">
              <a:lnSpc>
                <a:spcPct val="90000"/>
              </a:lnSpc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ΜΕΓΕΘΟΣ ΔΕΙΓΜΑΤΟΣ: </a:t>
            </a:r>
            <a:r>
              <a:rPr kumimoji="0" lang="el-GR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7</a:t>
            </a:r>
            <a:r>
              <a:rPr kumimoji="0" lang="en-US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0</a:t>
            </a:r>
            <a:r>
              <a:rPr kumimoji="0" lang="el-GR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3</a:t>
            </a:r>
            <a:r>
              <a:rPr kumimoji="0" lang="en-US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</a:t>
            </a:r>
            <a:r>
              <a:rPr kumimoji="0" lang="el-GR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Ν</a:t>
            </a:r>
            <a:r>
              <a:rPr kumimoji="0" lang="en-US" altLang="en-US" sz="100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οικοκυριά</a:t>
            </a: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-228600" defTabSz="914400">
              <a:lnSpc>
                <a:spcPct val="90000"/>
              </a:lnSpc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ΧΡΟΝΙΚΟ ΔΙΑΣΤΗΜΑ: από </a:t>
            </a:r>
            <a:r>
              <a:rPr lang="el-GR" altLang="en-US" sz="1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27</a:t>
            </a:r>
            <a:r>
              <a:rPr lang="el-GR" altLang="en-US" sz="100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IOYNIOY </a:t>
            </a:r>
            <a:r>
              <a:rPr lang="el-GR" altLang="en-US" sz="1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έως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30  IOYNIOY </a:t>
            </a:r>
            <a:r>
              <a:rPr lang="el-GR" altLang="en-US" sz="1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 2023</a:t>
            </a:r>
          </a:p>
          <a:p>
            <a:pPr marL="75898" indent="-228600" defTabSz="914400">
              <a:lnSpc>
                <a:spcPct val="90000"/>
              </a:lnSpc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ΠΕΡΙΟΧΗ ΔΙΕΞΑΓΩΓΗΣ: </a:t>
            </a:r>
            <a:r>
              <a:rPr lang="el-GR" altLang="en-US" sz="1000" b="1" dirty="0">
                <a:solidFill>
                  <a:schemeClr val="tx2">
                    <a:lumMod val="50000"/>
                  </a:schemeClr>
                </a:solidFill>
              </a:rPr>
              <a:t>ΔΗΜΟΣ  ΝΑΥΠΛΙΕΩΝ </a:t>
            </a: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ΜΕΘΟΔΟΣ ΔΕΙΓΜΑΤΟΛΗΨΙΑΣ: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Πολυστ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αδιακή τυχαία δειγματοληψία με χρήση quota βάσει  γεωγραφικής κατανομής.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marL="304498" marR="0" lvl="0" indent="-228600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ΜΕΘΟΔΟΣ ΣΥΛΛΟΓΗΣ ΣΤΟΙΧΕΙΩΝ: </a:t>
            </a:r>
            <a:r>
              <a:rPr kumimoji="0" lang="en-US" altLang="en-US" sz="100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Τηλεφωνικές</a:t>
            </a:r>
            <a:r>
              <a:rPr kumimoji="0" lang="en-US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</a:t>
            </a:r>
            <a:r>
              <a:rPr kumimoji="0" lang="en-US" altLang="en-US" sz="100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συνεντεύξεις</a:t>
            </a:r>
            <a:r>
              <a:rPr kumimoji="0" lang="en-US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β</a:t>
            </a:r>
            <a:r>
              <a:rPr kumimoji="0" lang="en-US" altLang="en-US" sz="100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άσει</a:t>
            </a:r>
            <a:r>
              <a:rPr kumimoji="0" lang="en-US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   </a:t>
            </a:r>
            <a:r>
              <a:rPr kumimoji="0" lang="en-US" altLang="en-US" sz="100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ηλεκτρονικού</a:t>
            </a:r>
            <a:r>
              <a:rPr kumimoji="0" lang="en-US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 </a:t>
            </a:r>
            <a:r>
              <a:rPr kumimoji="0" lang="en-US" altLang="en-US" sz="1000" b="1" i="0" u="none" strike="noStrike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ερωτημ</a:t>
            </a:r>
            <a:r>
              <a:rPr kumimoji="0" lang="en-US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ατολογίου (CATI).Ακολουθήθηκε η διαδικασία της τυχαίας  επιλογής τηλεφωνικών αριθμών(random dialing) σε σταθερά και κινητά</a:t>
            </a:r>
            <a:r>
              <a:rPr kumimoji="0" lang="el-GR" altLang="en-US" sz="1000" b="1" i="0" u="none" strike="noStrike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</a:rPr>
              <a:t>.</a:t>
            </a:r>
          </a:p>
          <a:p>
            <a:pPr marL="304498" marR="0" lvl="0" indent="-228600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en-US" sz="1000" b="1" i="0" u="none" strike="noStrike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ΣΤΑΘΜΙΣΗ: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Έγινε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στάθμιση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ως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π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ρος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Φύλο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-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Ηλικί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α, Περιοχή κατοικίας και αποτελεσμάτων  Βουλευτικών εκλογών του  </a:t>
            </a:r>
            <a:r>
              <a:rPr lang="el-GR" altLang="en-US" sz="1000" b="1" dirty="0" err="1">
                <a:solidFill>
                  <a:schemeClr val="tx2">
                    <a:lumMod val="50000"/>
                  </a:schemeClr>
                </a:solidFill>
              </a:rPr>
              <a:t>ιουνιου</a:t>
            </a:r>
            <a:r>
              <a:rPr lang="el-GR" altLang="en-US" sz="1000" b="1" dirty="0">
                <a:solidFill>
                  <a:schemeClr val="tx2">
                    <a:lumMod val="50000"/>
                  </a:schemeClr>
                </a:solidFill>
              </a:rPr>
              <a:t> 2023</a:t>
            </a: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Τρό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πος ελέγχου: Ταυτόχρονη συνακρόαση τηλεφωνικής κλήσης και θέαση οθόνης</a:t>
            </a:r>
          </a:p>
          <a:p>
            <a:pPr marL="47471" indent="-228600" defTabSz="914400">
              <a:lnSpc>
                <a:spcPct val="90000"/>
              </a:lnSpc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ΕΛΑΧΙΣΤΕΣ ΒΑΣΕΙΣ ΔΕΙΓΜΑΤΟΣ :</a:t>
            </a:r>
            <a:r>
              <a:rPr lang="en-US" sz="1000" b="1" dirty="0" err="1">
                <a:solidFill>
                  <a:schemeClr val="tx2">
                    <a:lumMod val="50000"/>
                  </a:schemeClr>
                </a:solidFill>
              </a:rPr>
              <a:t>Στ</a:t>
            </a: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α πολιτικά κόμματα που συγκεντρώνουν βάση ψηφοφόρων στο αστάθμιστο δείγμα μικρότερο των 60-100 ατόμων (ΚΚΕ, ΕΛΛΗΝΙΚΗ ΛΥΣΗ, </a:t>
            </a:r>
            <a:r>
              <a:rPr lang="el-GR" sz="1000" b="1">
                <a:solidFill>
                  <a:schemeClr val="tx2">
                    <a:lumMod val="50000"/>
                  </a:schemeClr>
                </a:solidFill>
              </a:rPr>
              <a:t>ΝΙΚΗ,ΣΠΑΡΤΙΑΤΕΣ,ΠΛΕΥΣΗ ΕΛΕΥΘΕΡΙΑΣ</a:t>
            </a:r>
            <a:r>
              <a:rPr lang="en-US" sz="1000" b="1">
                <a:solidFill>
                  <a:schemeClr val="tx2">
                    <a:lumMod val="50000"/>
                  </a:schemeClr>
                </a:solidFill>
              </a:rPr>
              <a:t>), </a:t>
            </a: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η ανάλυση επιτρέπεται άλλα είναι ενδεικτική.</a:t>
            </a: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marL="225866" marR="0" lvl="0" indent="-228600" algn="l" defTabSz="914400" rtl="0" eaLnBrk="1" fontAlgn="auto" latinLnBrk="0" hangingPunct="1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25866" algn="l"/>
                <a:tab pos="226298" algn="l"/>
              </a:tabLst>
              <a:defRPr/>
            </a:pPr>
            <a:r>
              <a:rPr kumimoji="0" lang="el-GR" sz="1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Δειγματοληπτικό σφάλμα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l-GR" sz="1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Με διάστημα βεβαιότητας 95%, κυμαίνεται εντός του διαστήματος +/- 3,70 % </a:t>
            </a:r>
          </a:p>
          <a:p>
            <a:pPr marL="225866" marR="0" lvl="0" indent="-228600" algn="l" defTabSz="914400" rtl="0" eaLnBrk="1" fontAlgn="auto" latinLnBrk="0" hangingPunct="1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25866" algn="l"/>
                <a:tab pos="226298" algn="l"/>
              </a:tabLst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 defTabSz="914400">
              <a:lnSpc>
                <a:spcPct val="90000"/>
              </a:lnSpc>
              <a:spcBef>
                <a:spcPts val="303"/>
              </a:spcBef>
              <a:buNone/>
              <a:tabLst>
                <a:tab pos="225866" algn="l"/>
                <a:tab pos="226298" algn="l"/>
              </a:tabLst>
              <a:defRPr/>
            </a:pPr>
            <a:endParaRPr 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marL="133046" indent="-228600" defTabSz="914400">
              <a:lnSpc>
                <a:spcPct val="90000"/>
              </a:lnSpc>
              <a:defRPr/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sz="1000" b="1" dirty="0" err="1">
                <a:solidFill>
                  <a:schemeClr val="tx2">
                    <a:lumMod val="50000"/>
                  </a:schemeClr>
                </a:solidFill>
              </a:rPr>
              <a:t>Προσω</a:t>
            </a: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πικό   field: </a:t>
            </a:r>
            <a:r>
              <a:rPr lang="en-US" sz="1000" b="1" dirty="0">
                <a:solidFill>
                  <a:schemeClr val="tx2">
                    <a:lumMod val="50000"/>
                  </a:schemeClr>
                </a:solidFill>
                <a:effectLst/>
              </a:rPr>
              <a:t>Εργάστηκαν  32 </a:t>
            </a: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  ερευνητές  και 1 επόπτης  </a:t>
            </a:r>
          </a:p>
          <a:p>
            <a:pPr marL="133046" indent="-228600" defTabSz="914400">
              <a:lnSpc>
                <a:spcPct val="90000"/>
              </a:lnSpc>
              <a:defRPr/>
            </a:pPr>
            <a:endParaRPr lang="en-US" sz="1000" b="1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000" b="1" dirty="0">
              <a:solidFill>
                <a:schemeClr val="tx2">
                  <a:lumMod val="50000"/>
                </a:schemeClr>
              </a:solidFill>
            </a:endParaRPr>
          </a:p>
          <a:p>
            <a:pPr marL="152248" indent="-228600" defTabSz="914400" fontAlgn="base">
              <a:lnSpc>
                <a:spcPct val="90000"/>
              </a:lnSpc>
              <a:spcBef>
                <a:spcPts val="666"/>
              </a:spcBef>
              <a:spcAft>
                <a:spcPct val="0"/>
              </a:spcAft>
              <a:defRPr/>
            </a:pP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Η Opinion Poll ΕΠΕ.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Είν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αι μέλος του ΣΕΔΕΑ, της ESOMAR, της WAPOR και τηρεί τον κανονισμό του Π.Ε.Σ.Σ. και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τους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διεθνείς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κώδικες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000" b="1" dirty="0" err="1">
                <a:solidFill>
                  <a:schemeClr val="tx2">
                    <a:lumMod val="50000"/>
                  </a:schemeClr>
                </a:solidFill>
              </a:rPr>
              <a:t>δεοντολογί</a:t>
            </a:r>
            <a:r>
              <a:rPr lang="en-US" altLang="en-US" sz="1000" b="1" dirty="0">
                <a:solidFill>
                  <a:schemeClr val="tx2">
                    <a:lumMod val="50000"/>
                  </a:schemeClr>
                </a:solidFill>
              </a:rPr>
              <a:t>ας για την διεξαγωγή και δημοσιοποίηση ερευνών κοινής γνώμης.</a:t>
            </a:r>
          </a:p>
        </p:txBody>
      </p:sp>
      <p:pic>
        <p:nvPicPr>
          <p:cNvPr id="2" name="Εικόνα 1" descr="9001">
            <a:extLst>
              <a:ext uri="{FF2B5EF4-FFF2-40B4-BE49-F238E27FC236}">
                <a16:creationId xmlns:a16="http://schemas.microsoft.com/office/drawing/2014/main" id="{28A091B8-C24C-95B1-AC2F-630B73B204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424" y="7500539"/>
            <a:ext cx="935990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Εικόνα 2" descr="Εικόνα που περιέχει κείμενο, λογότυπο, γραμματοσειρά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D10CDFFF-B095-FC4C-2765-C635C19872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644" y="7530874"/>
            <a:ext cx="911860" cy="470535"/>
          </a:xfrm>
          <a:prstGeom prst="rect">
            <a:avLst/>
          </a:prstGeom>
        </p:spPr>
      </p:pic>
      <p:pic>
        <p:nvPicPr>
          <p:cNvPr id="4" name="Εικόνα 3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9A56F591-9069-8EB9-B320-E8F3F29D5B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734" y="7520078"/>
            <a:ext cx="914400" cy="492125"/>
          </a:xfrm>
          <a:prstGeom prst="rect">
            <a:avLst/>
          </a:prstGeom>
        </p:spPr>
      </p:pic>
      <p:pic>
        <p:nvPicPr>
          <p:cNvPr id="5" name="Εικόνα 4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8B24E1EF-A45F-EDEA-C127-EF152A89D0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364" y="7529239"/>
            <a:ext cx="922020" cy="495935"/>
          </a:xfrm>
          <a:prstGeom prst="rect">
            <a:avLst/>
          </a:prstGeom>
        </p:spPr>
      </p:pic>
      <p:pic>
        <p:nvPicPr>
          <p:cNvPr id="6" name="Εικόνα 5" descr="27001">
            <a:extLst>
              <a:ext uri="{FF2B5EF4-FFF2-40B4-BE49-F238E27FC236}">
                <a16:creationId xmlns:a16="http://schemas.microsoft.com/office/drawing/2014/main" id="{70165AA2-6D62-A625-4C7A-2F537AFF52E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749" y="7529239"/>
            <a:ext cx="873760" cy="4705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 descr="Εικόνα που περιέχει κείμενο, λογότυπο, γραμματοσειρά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93AEF46B-D0E5-68D7-E8B9-4ACF8C5F79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739" y="7500539"/>
            <a:ext cx="743585" cy="5244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24981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Ποιο θεωρείτε προσωπικά ως το μεγαλύτερο πρόβλημα που αντιμετωπίζει ο Δήμος σας;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                                                            </a:t>
            </a: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ΜΕΧΡΙ 3 ΕΠΙΛΟΓΕΣ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406266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A2F4DAE5-2671-B851-BE21-F05B445567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21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19110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Πόσο ικανοποιημένος/ η είστε από την συνολική παρουσία και το έργο του Δημάρχου </a:t>
            </a:r>
            <a:r>
              <a:rPr lang="el-GR" sz="2000" b="1" dirty="0" err="1">
                <a:solidFill>
                  <a:schemeClr val="bg1"/>
                </a:solidFill>
              </a:rPr>
              <a:t>Κωστούρου</a:t>
            </a:r>
            <a:r>
              <a:rPr lang="el-GR" sz="2000" b="1" dirty="0">
                <a:solidFill>
                  <a:schemeClr val="bg1"/>
                </a:solidFill>
              </a:rPr>
              <a:t> Δημήτρη;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051689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5F783995-B282-2768-8801-247E2B0EFF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392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41" y="1894682"/>
            <a:ext cx="9744075" cy="29529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l-GR" sz="2600" b="1" dirty="0">
                <a:solidFill>
                  <a:schemeClr val="bg1"/>
                </a:solidFill>
              </a:rPr>
              <a:t>Ποιο από τα στελέχη που έχουν δηλώσει ή ακούγεται ότι θα είναι υποψήφιοι Δήμαρχοι στις ερχόμενες εκλογές, που θα σας διαβάσουμε θεωρείτε ότι είναι...</a:t>
            </a:r>
            <a:endParaRPr lang="en-US" sz="2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F2E3080B-E505-998F-AB7D-2DDE11D21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392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4429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...π</a:t>
            </a:r>
            <a:r>
              <a:rPr lang="en-US" sz="2000" b="1" dirty="0" err="1">
                <a:solidFill>
                  <a:schemeClr val="bg1"/>
                </a:solidFill>
              </a:rPr>
              <a:t>ιο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δρ</a:t>
            </a:r>
            <a:r>
              <a:rPr lang="en-US" sz="2000" b="1" dirty="0">
                <a:solidFill>
                  <a:schemeClr val="bg1"/>
                </a:solidFill>
              </a:rPr>
              <a:t>αστήριος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65781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460245AB-0CAB-E7E2-31A8-1118F63A34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392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4429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...π</a:t>
            </a:r>
            <a:r>
              <a:rPr lang="en-US" sz="2000" b="1" dirty="0" err="1">
                <a:solidFill>
                  <a:schemeClr val="bg1"/>
                </a:solidFill>
              </a:rPr>
              <a:t>ιο</a:t>
            </a:r>
            <a:r>
              <a:rPr lang="en-US" sz="2000" b="1" dirty="0">
                <a:solidFill>
                  <a:schemeClr val="bg1"/>
                </a:solidFill>
              </a:rPr>
              <a:t> απ</a:t>
            </a:r>
            <a:r>
              <a:rPr lang="en-US" sz="2000" b="1" dirty="0" err="1">
                <a:solidFill>
                  <a:schemeClr val="bg1"/>
                </a:solidFill>
              </a:rPr>
              <a:t>οτελεσμ</a:t>
            </a:r>
            <a:r>
              <a:rPr lang="en-US" sz="2000" b="1" dirty="0">
                <a:solidFill>
                  <a:schemeClr val="bg1"/>
                </a:solidFill>
              </a:rPr>
              <a:t>ατικός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86885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45C96383-A043-46B9-C34B-D1718C3E79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392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96381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...πιο καλός γνώστης των προβλημάτων του Δήμου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422631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CBFCE7A7-91F6-7E63-0573-22B6B788C4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392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246010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Ποιον από τους παρακάτω που ακούγεται ότι θα είναι υποψήφιοι Δήμαρχοι, θα ψηφίζατε για Δήμαρχο, αν είχαμε Δημοτικές εκλογές την ερχόμενη Κυριακή;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345203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42B26B33-2420-A4A6-4751-7EC1495F5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84" y="7253288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701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4449</TotalTime>
  <Words>385</Words>
  <Application>Microsoft Office PowerPoint</Application>
  <PresentationFormat>Χαρτί B4 (ISO) (250x353 χιλ.)</PresentationFormat>
  <Paragraphs>51</Paragraphs>
  <Slides>11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11</vt:i4>
      </vt:variant>
    </vt:vector>
  </HeadingPairs>
  <TitlesOfParts>
    <vt:vector size="19" baseType="lpstr">
      <vt:lpstr>Arial</vt:lpstr>
      <vt:lpstr>Arial</vt:lpstr>
      <vt:lpstr>Calibri</vt:lpstr>
      <vt:lpstr>Calibri Light</vt:lpstr>
      <vt:lpstr>Office Theme</vt:lpstr>
      <vt:lpstr>2_Office Theme</vt:lpstr>
      <vt:lpstr>3_Office Theme</vt:lpstr>
      <vt:lpstr>4_Office Theme</vt:lpstr>
      <vt:lpstr>Παρουσίαση του PowerPoint</vt:lpstr>
      <vt:lpstr>Ταυτότητα Έρευνας</vt:lpstr>
      <vt:lpstr>Ποιο θεωρείτε προσωπικά ως το μεγαλύτερο πρόβλημα που αντιμετωπίζει ο Δήμος σας;                                                             ΜΕΧΡΙ 3 ΕΠΙΛΟΓΕΣ</vt:lpstr>
      <vt:lpstr>Πόσο ικανοποιημένος/ η είστε από την συνολική παρουσία και το έργο του Δημάρχου Κωστούρου Δημήτρη;</vt:lpstr>
      <vt:lpstr>Παρουσίαση του PowerPoint</vt:lpstr>
      <vt:lpstr>...πιο δραστήριος</vt:lpstr>
      <vt:lpstr>...πιο αποτελεσματικός</vt:lpstr>
      <vt:lpstr>...πιο καλός γνώστης των προβλημάτων του Δήμου</vt:lpstr>
      <vt:lpstr>Ποιον από τους παρακάτω που ακούγεται ότι θα είναι υποψήφιοι Δήμαρχοι, θα ψηφίζατε για Δήμαρχο, αν είχαμε Δημοτικές εκλογές την ερχόμενη Κυριακή;</vt:lpstr>
      <vt:lpstr>Ποιον από τους παρακάτω που ακούγεται ότι θα είναι υποψήφιοι Δήμαρχοι, θα ψηφίζατε για Δήμαρχο, αν είχαμε Δημοτικές εκλογές την ερχόμενη Κυριακή; Επι των εγκύρων</vt:lpstr>
      <vt:lpstr>ΤΕΛΟΣ ΠΑΡΟΥΣΙΑΣΗΣ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Zaharias</cp:lastModifiedBy>
  <cp:revision>675</cp:revision>
  <dcterms:created xsi:type="dcterms:W3CDTF">2021-02-20T11:15:26Z</dcterms:created>
  <dcterms:modified xsi:type="dcterms:W3CDTF">2023-07-17T13:05:56Z</dcterms:modified>
</cp:coreProperties>
</file>