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23"/>
  </p:notesMasterIdLst>
  <p:sldIdLst>
    <p:sldId id="413" r:id="rId3"/>
    <p:sldId id="485" r:id="rId4"/>
    <p:sldId id="257" r:id="rId5"/>
    <p:sldId id="259" r:id="rId6"/>
    <p:sldId id="260" r:id="rId7"/>
    <p:sldId id="294" r:id="rId8"/>
    <p:sldId id="261" r:id="rId9"/>
    <p:sldId id="262" r:id="rId10"/>
    <p:sldId id="30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486" r:id="rId21"/>
    <p:sldId id="480" r:id="rId22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2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398" y="-120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_________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68%20-%20&#920;&#949;&#963;&#963;&#945;&#955;&#959;&#957;&#943;&#954;&#951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Sheet1!$B$3:$B$6</c:f>
              <c:strCache>
                <c:ptCount val="4"/>
                <c:pt idx="0">
                  <c:v>Βελτιώθηκε</c:v>
                </c:pt>
                <c:pt idx="1">
                  <c:v>Χειροτέρεψε</c:v>
                </c:pt>
                <c:pt idx="2">
                  <c:v>Έμεινε στα ίδια επίπεδα</c:v>
                </c:pt>
                <c:pt idx="3">
                  <c:v>ΔΓ/ΔΑ</c:v>
                </c:pt>
              </c:strCache>
            </c:strRef>
          </c:cat>
          <c:val>
            <c:numRef>
              <c:f>Sheet1!$E$3:$E$6</c:f>
              <c:numCache>
                <c:formatCode>0.0</c:formatCode>
                <c:ptCount val="4"/>
                <c:pt idx="0">
                  <c:v>14.038859599967997</c:v>
                </c:pt>
                <c:pt idx="1">
                  <c:v>49.141726610477626</c:v>
                </c:pt>
                <c:pt idx="2">
                  <c:v>34.946193520350434</c:v>
                </c:pt>
                <c:pt idx="3">
                  <c:v>1.8732202692039408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81-44F0-8636-3EEA3BBE15EE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Sheet1!$B$85:$B$93</c:f>
              <c:strCache>
                <c:ptCount val="9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Καλόγηρος Στέργιος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Τομπουλίδης Βασίλης</c:v>
                </c:pt>
                <c:pt idx="6">
                  <c:v>Τσαβλής Δρόσος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Sheet1!$E$85:$E$93</c:f>
              <c:numCache>
                <c:formatCode>0.0</c:formatCode>
                <c:ptCount val="9"/>
                <c:pt idx="0">
                  <c:v>15.2</c:v>
                </c:pt>
                <c:pt idx="1">
                  <c:v>25.923172809716071</c:v>
                </c:pt>
                <c:pt idx="2">
                  <c:v>3.7281429045206571</c:v>
                </c:pt>
                <c:pt idx="3">
                  <c:v>2.2814862253124888</c:v>
                </c:pt>
                <c:pt idx="4">
                  <c:v>10.706403028258414</c:v>
                </c:pt>
                <c:pt idx="5">
                  <c:v>1.7165467790446338</c:v>
                </c:pt>
                <c:pt idx="6">
                  <c:v>1.65136145832142</c:v>
                </c:pt>
                <c:pt idx="7">
                  <c:v>10.356460780165362</c:v>
                </c:pt>
                <c:pt idx="8">
                  <c:v>28.4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2E-4B43-BFB6-35A695457D38}"/>
            </c:ext>
          </c:extLst>
        </c:ser>
        <c:dLbls>
          <c:showVal val="1"/>
        </c:dLbls>
        <c:shape val="box"/>
        <c:axId val="103679488"/>
        <c:axId val="103681024"/>
        <c:axId val="0"/>
      </c:bar3DChart>
      <c:catAx>
        <c:axId val="103679488"/>
        <c:scaling>
          <c:orientation val="minMax"/>
        </c:scaling>
        <c:axPos val="b"/>
        <c:numFmt formatCode="General" sourceLinked="0"/>
        <c:majorTickMark val="none"/>
        <c:tickLblPos val="nextTo"/>
        <c:crossAx val="103681024"/>
        <c:crosses val="autoZero"/>
        <c:auto val="1"/>
        <c:lblAlgn val="ctr"/>
        <c:lblOffset val="100"/>
      </c:catAx>
      <c:valAx>
        <c:axId val="103681024"/>
        <c:scaling>
          <c:orientation val="minMax"/>
        </c:scaling>
        <c:delete val="1"/>
        <c:axPos val="l"/>
        <c:numFmt formatCode="0.0" sourceLinked="1"/>
        <c:tickLblPos val="nextTo"/>
        <c:crossAx val="1036794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Sheet1!$B$97:$B$105</c:f>
              <c:strCache>
                <c:ptCount val="9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Καλόγηρος Στέργιος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Τομπουλίδης Βασίλης</c:v>
                </c:pt>
                <c:pt idx="6">
                  <c:v>Τσαβλής Δρόσος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Sheet1!$E$97:$E$105</c:f>
              <c:numCache>
                <c:formatCode>0.0</c:formatCode>
                <c:ptCount val="9"/>
                <c:pt idx="0">
                  <c:v>15.1</c:v>
                </c:pt>
                <c:pt idx="1">
                  <c:v>19.759157393959512</c:v>
                </c:pt>
                <c:pt idx="2">
                  <c:v>4.9700948046155773</c:v>
                </c:pt>
                <c:pt idx="3">
                  <c:v>2.9745091087908686</c:v>
                </c:pt>
                <c:pt idx="4">
                  <c:v>11.322804569834071</c:v>
                </c:pt>
                <c:pt idx="5">
                  <c:v>2.8750157245291206</c:v>
                </c:pt>
                <c:pt idx="6">
                  <c:v>1.5026931829877743</c:v>
                </c:pt>
                <c:pt idx="7">
                  <c:v>9.9962261130107581</c:v>
                </c:pt>
                <c:pt idx="8">
                  <c:v>31.5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3D-4C97-9DEA-B6A15D57D0ED}"/>
            </c:ext>
          </c:extLst>
        </c:ser>
        <c:dLbls>
          <c:showVal val="1"/>
        </c:dLbls>
        <c:shape val="box"/>
        <c:axId val="103727104"/>
        <c:axId val="103728640"/>
        <c:axId val="0"/>
      </c:bar3DChart>
      <c:catAx>
        <c:axId val="103727104"/>
        <c:scaling>
          <c:orientation val="minMax"/>
        </c:scaling>
        <c:axPos val="b"/>
        <c:numFmt formatCode="General" sourceLinked="0"/>
        <c:majorTickMark val="none"/>
        <c:tickLblPos val="nextTo"/>
        <c:crossAx val="103728640"/>
        <c:crosses val="autoZero"/>
        <c:auto val="1"/>
        <c:lblAlgn val="ctr"/>
        <c:lblOffset val="100"/>
      </c:catAx>
      <c:valAx>
        <c:axId val="103728640"/>
        <c:scaling>
          <c:orientation val="minMax"/>
        </c:scaling>
        <c:delete val="1"/>
        <c:axPos val="l"/>
        <c:numFmt formatCode="0.0" sourceLinked="1"/>
        <c:tickLblPos val="nextTo"/>
        <c:crossAx val="1037271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Sheet1!$B$114</c:f>
              <c:strCache>
                <c:ptCount val="1"/>
                <c:pt idx="0">
                  <c:v>ΘΑ ΜΠΟΡΟΥΣΑ ΝΑ ΤΟΝ ΨΗΦΙΣΩ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Sheet1!$A$115:$A$121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Sheet1!$B$115:$B$121</c:f>
              <c:numCache>
                <c:formatCode>0.0</c:formatCode>
                <c:ptCount val="7"/>
                <c:pt idx="0">
                  <c:v>15.480941870704372</c:v>
                </c:pt>
                <c:pt idx="1">
                  <c:v>16.999645483343468</c:v>
                </c:pt>
                <c:pt idx="2">
                  <c:v>19.531580572487254</c:v>
                </c:pt>
                <c:pt idx="3">
                  <c:v>20.828425374243821</c:v>
                </c:pt>
                <c:pt idx="4">
                  <c:v>29.3</c:v>
                </c:pt>
                <c:pt idx="5">
                  <c:v>33.5</c:v>
                </c:pt>
                <c:pt idx="6">
                  <c:v>38.476493258465553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F13-4147-871F-CE3019605218}"/>
            </c:ext>
          </c:extLst>
        </c:ser>
        <c:ser>
          <c:idx val="1"/>
          <c:order val="1"/>
          <c:tx>
            <c:strRef>
              <c:f>Sheet1!$C$114</c:f>
              <c:strCache>
                <c:ptCount val="1"/>
                <c:pt idx="0">
                  <c:v>ΔΕΝ ΘΑ ΤΟΝ ΨΗΦΙΖΑ ΠΟΤΕ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Sheet1!$A$115:$A$121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Sheet1!$C$115:$C$121</c:f>
              <c:numCache>
                <c:formatCode>0.0</c:formatCode>
                <c:ptCount val="7"/>
                <c:pt idx="0">
                  <c:v>30.504442894228319</c:v>
                </c:pt>
                <c:pt idx="1">
                  <c:v>31.121988037921916</c:v>
                </c:pt>
                <c:pt idx="2">
                  <c:v>27.983943826264049</c:v>
                </c:pt>
                <c:pt idx="3">
                  <c:v>28.981164873117429</c:v>
                </c:pt>
                <c:pt idx="4">
                  <c:v>25.6</c:v>
                </c:pt>
                <c:pt idx="5">
                  <c:v>24.557711880882437</c:v>
                </c:pt>
                <c:pt idx="6">
                  <c:v>51.452946490856824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13-4147-871F-CE3019605218}"/>
            </c:ext>
          </c:extLst>
        </c:ser>
        <c:ser>
          <c:idx val="2"/>
          <c:order val="2"/>
          <c:tx>
            <c:strRef>
              <c:f>Sheet1!$D$114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Sheet1!$A$115:$A$121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Sheet1!$D$115:$D$121</c:f>
              <c:numCache>
                <c:formatCode>0.0</c:formatCode>
                <c:ptCount val="7"/>
                <c:pt idx="0">
                  <c:v>54.014615235067296</c:v>
                </c:pt>
                <c:pt idx="1">
                  <c:v>51.878366478734598</c:v>
                </c:pt>
                <c:pt idx="2">
                  <c:v>52.484475601248676</c:v>
                </c:pt>
                <c:pt idx="3">
                  <c:v>50.19040975263875</c:v>
                </c:pt>
                <c:pt idx="4">
                  <c:v>45.1</c:v>
                </c:pt>
                <c:pt idx="5">
                  <c:v>41.9</c:v>
                </c:pt>
                <c:pt idx="6">
                  <c:v>10.070560250677607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F13-4147-871F-CE3019605218}"/>
            </c:ext>
          </c:extLst>
        </c:ser>
        <c:dLbls>
          <c:showVal val="1"/>
        </c:dLbls>
        <c:gapWidth val="95"/>
        <c:gapDepth val="95"/>
        <c:shape val="box"/>
        <c:axId val="110984576"/>
        <c:axId val="110994560"/>
        <c:axId val="0"/>
      </c:bar3DChart>
      <c:catAx>
        <c:axId val="110984576"/>
        <c:scaling>
          <c:orientation val="minMax"/>
        </c:scaling>
        <c:axPos val="l"/>
        <c:numFmt formatCode="General" sourceLinked="0"/>
        <c:majorTickMark val="none"/>
        <c:tickLblPos val="nextTo"/>
        <c:crossAx val="110994560"/>
        <c:crosses val="autoZero"/>
        <c:auto val="1"/>
        <c:lblAlgn val="ctr"/>
        <c:lblOffset val="100"/>
      </c:catAx>
      <c:valAx>
        <c:axId val="110994560"/>
        <c:scaling>
          <c:orientation val="minMax"/>
        </c:scaling>
        <c:delete val="1"/>
        <c:axPos val="b"/>
        <c:numFmt formatCode="0%" sourceLinked="1"/>
        <c:tickLblPos val="nextTo"/>
        <c:crossAx val="110984576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Sheet1!$B$142:$B$153</c:f>
              <c:strCache>
                <c:ptCount val="12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Καλόγηρος Στέργιος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Τομπουλίδης Βασίλης</c:v>
                </c:pt>
                <c:pt idx="6">
                  <c:v>Τσαβλής Δρόσος</c:v>
                </c:pt>
                <c:pt idx="7">
                  <c:v>Λευκό/ Άκυρο</c:v>
                </c:pt>
                <c:pt idx="8">
                  <c:v>Αποχή</c:v>
                </c:pt>
                <c:pt idx="9">
                  <c:v>Δεν έχω αποφασίσει</c:v>
                </c:pt>
                <c:pt idx="10">
                  <c:v>ΑΛΛΟΝ</c:v>
                </c:pt>
                <c:pt idx="11">
                  <c:v>ΔΓ/ΔΑ</c:v>
                </c:pt>
              </c:strCache>
            </c:strRef>
          </c:cat>
          <c:val>
            <c:numRef>
              <c:f>Sheet1!$E$142:$E$153</c:f>
              <c:numCache>
                <c:formatCode>0.0</c:formatCode>
                <c:ptCount val="12"/>
                <c:pt idx="0">
                  <c:v>15.5</c:v>
                </c:pt>
                <c:pt idx="1">
                  <c:v>25.6</c:v>
                </c:pt>
                <c:pt idx="2">
                  <c:v>6.5</c:v>
                </c:pt>
                <c:pt idx="3">
                  <c:v>4.5999999999999996</c:v>
                </c:pt>
                <c:pt idx="4">
                  <c:v>11.7</c:v>
                </c:pt>
                <c:pt idx="5">
                  <c:v>3.1</c:v>
                </c:pt>
                <c:pt idx="6">
                  <c:v>3.7</c:v>
                </c:pt>
                <c:pt idx="7">
                  <c:v>1</c:v>
                </c:pt>
                <c:pt idx="8">
                  <c:v>1.9738572555836371</c:v>
                </c:pt>
                <c:pt idx="9">
                  <c:v>21.7</c:v>
                </c:pt>
                <c:pt idx="10">
                  <c:v>1.1000000000000001</c:v>
                </c:pt>
                <c:pt idx="11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E6-471B-B745-BEA7D279E0A8}"/>
            </c:ext>
          </c:extLst>
        </c:ser>
        <c:dLbls>
          <c:showVal val="1"/>
        </c:dLbls>
        <c:shape val="box"/>
        <c:axId val="111029248"/>
        <c:axId val="111076096"/>
        <c:axId val="0"/>
      </c:bar3DChart>
      <c:catAx>
        <c:axId val="111029248"/>
        <c:scaling>
          <c:orientation val="minMax"/>
        </c:scaling>
        <c:axPos val="b"/>
        <c:numFmt formatCode="General" sourceLinked="0"/>
        <c:majorTickMark val="none"/>
        <c:tickLblPos val="nextTo"/>
        <c:crossAx val="111076096"/>
        <c:crosses val="autoZero"/>
        <c:auto val="1"/>
        <c:lblAlgn val="ctr"/>
        <c:lblOffset val="100"/>
      </c:catAx>
      <c:valAx>
        <c:axId val="111076096"/>
        <c:scaling>
          <c:orientation val="minMax"/>
        </c:scaling>
        <c:delete val="1"/>
        <c:axPos val="l"/>
        <c:numFmt formatCode="0.0" sourceLinked="1"/>
        <c:tickLblPos val="nextTo"/>
        <c:crossAx val="1110292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Sheet1!$B$157:$B$166</c:f>
              <c:strCache>
                <c:ptCount val="10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Καλόγηρος Στέργιος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Τομπουλίδης Βασίλης</c:v>
                </c:pt>
                <c:pt idx="6">
                  <c:v>Τσαβλής Δρόσος</c:v>
                </c:pt>
                <c:pt idx="7">
                  <c:v>Δεν έχω αποφασίσει</c:v>
                </c:pt>
                <c:pt idx="8">
                  <c:v>ΑΛΛΟΝ</c:v>
                </c:pt>
                <c:pt idx="9">
                  <c:v>ΔΓ/ΔΑ</c:v>
                </c:pt>
              </c:strCache>
            </c:strRef>
          </c:cat>
          <c:val>
            <c:numRef>
              <c:f>Sheet1!$E$157:$E$166</c:f>
              <c:numCache>
                <c:formatCode>0.0</c:formatCode>
                <c:ptCount val="10"/>
                <c:pt idx="0">
                  <c:v>15.979381443298969</c:v>
                </c:pt>
                <c:pt idx="1">
                  <c:v>26.391752577319586</c:v>
                </c:pt>
                <c:pt idx="2">
                  <c:v>6.7010309278350508</c:v>
                </c:pt>
                <c:pt idx="3">
                  <c:v>4.7422680412371134</c:v>
                </c:pt>
                <c:pt idx="4">
                  <c:v>12</c:v>
                </c:pt>
                <c:pt idx="5">
                  <c:v>3.195876288659794</c:v>
                </c:pt>
                <c:pt idx="6">
                  <c:v>3.814432989690721</c:v>
                </c:pt>
                <c:pt idx="7">
                  <c:v>22.371134020618559</c:v>
                </c:pt>
                <c:pt idx="8">
                  <c:v>1.2</c:v>
                </c:pt>
                <c:pt idx="9">
                  <c:v>3.6082474226804129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65A-B0AB-5B0C72E8C513}"/>
            </c:ext>
          </c:extLst>
        </c:ser>
        <c:dLbls>
          <c:showVal val="1"/>
        </c:dLbls>
        <c:shape val="box"/>
        <c:axId val="111187072"/>
        <c:axId val="111188608"/>
        <c:axId val="0"/>
      </c:bar3DChart>
      <c:catAx>
        <c:axId val="111187072"/>
        <c:scaling>
          <c:orientation val="minMax"/>
        </c:scaling>
        <c:axPos val="b"/>
        <c:numFmt formatCode="General" sourceLinked="0"/>
        <c:majorTickMark val="none"/>
        <c:tickLblPos val="nextTo"/>
        <c:crossAx val="111188608"/>
        <c:crosses val="autoZero"/>
        <c:auto val="1"/>
        <c:lblAlgn val="ctr"/>
        <c:lblOffset val="100"/>
      </c:catAx>
      <c:valAx>
        <c:axId val="111188608"/>
        <c:scaling>
          <c:orientation val="minMax"/>
        </c:scaling>
        <c:delete val="1"/>
        <c:axPos val="l"/>
        <c:numFmt formatCode="0.0" sourceLinked="1"/>
        <c:tickLblPos val="nextTo"/>
        <c:crossAx val="1111870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Sheet1!$B$175:$B$180</c:f>
              <c:strCache>
                <c:ptCount val="6"/>
                <c:pt idx="0">
                  <c:v>Ζέρβας Κώστας</c:v>
                </c:pt>
                <c:pt idx="1">
                  <c:v>Αγγελούδης Στέλιος</c:v>
                </c:pt>
                <c:pt idx="2">
                  <c:v>Λευκό/ Άκυρο</c:v>
                </c:pt>
                <c:pt idx="3">
                  <c:v>Θα απείχα</c:v>
                </c:pt>
                <c:pt idx="4">
                  <c:v>Δεν έχω αποφασίσει</c:v>
                </c:pt>
                <c:pt idx="5">
                  <c:v>ΔΓ/ΔΑ</c:v>
                </c:pt>
              </c:strCache>
            </c:strRef>
          </c:cat>
          <c:val>
            <c:numRef>
              <c:f>Sheet1!$E$175:$E$180</c:f>
              <c:numCache>
                <c:formatCode>0.0</c:formatCode>
                <c:ptCount val="6"/>
                <c:pt idx="0">
                  <c:v>28.680397516096239</c:v>
                </c:pt>
                <c:pt idx="1">
                  <c:v>35.170339535468798</c:v>
                </c:pt>
                <c:pt idx="2">
                  <c:v>1.9018103221527149</c:v>
                </c:pt>
                <c:pt idx="3">
                  <c:v>6.8936335670093589</c:v>
                </c:pt>
                <c:pt idx="4">
                  <c:v>18.293059478746144</c:v>
                </c:pt>
                <c:pt idx="5">
                  <c:v>9.0607595805267405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D2-4169-9A43-F1D7837E9F20}"/>
            </c:ext>
          </c:extLst>
        </c:ser>
        <c:dLbls>
          <c:showVal val="1"/>
        </c:dLbls>
        <c:shape val="box"/>
        <c:axId val="111086592"/>
        <c:axId val="111088384"/>
        <c:axId val="0"/>
      </c:bar3DChart>
      <c:catAx>
        <c:axId val="111086592"/>
        <c:scaling>
          <c:orientation val="minMax"/>
        </c:scaling>
        <c:axPos val="b"/>
        <c:numFmt formatCode="General" sourceLinked="0"/>
        <c:majorTickMark val="none"/>
        <c:tickLblPos val="nextTo"/>
        <c:crossAx val="111088384"/>
        <c:crosses val="autoZero"/>
        <c:auto val="1"/>
        <c:lblAlgn val="ctr"/>
        <c:lblOffset val="100"/>
      </c:catAx>
      <c:valAx>
        <c:axId val="111088384"/>
        <c:scaling>
          <c:orientation val="minMax"/>
        </c:scaling>
        <c:delete val="1"/>
        <c:axPos val="l"/>
        <c:numFmt formatCode="0.0" sourceLinked="1"/>
        <c:tickLblPos val="nextTo"/>
        <c:crossAx val="1110865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Φύλλο1!$A$2:$A$7</c:f>
              <c:strCache>
                <c:ptCount val="6"/>
                <c:pt idx="0">
                  <c:v>Ζέρβας Κώστας  </c:v>
                </c:pt>
                <c:pt idx="1">
                  <c:v>Πέγκας Σπύρος</c:v>
                </c:pt>
                <c:pt idx="2">
                  <c:v>Λευκό/ Άκυρο</c:v>
                </c:pt>
                <c:pt idx="3">
                  <c:v>θα απειχα  </c:v>
                </c:pt>
                <c:pt idx="4">
                  <c:v>ΔΕΝ ΕΧΩ ΑΠΟΦΑΣΙΣΕΙ </c:v>
                </c:pt>
                <c:pt idx="5">
                  <c:v>ΔΓ/ΔΑ</c:v>
                </c:pt>
              </c:strCache>
            </c:strRef>
          </c:cat>
          <c:val>
            <c:numRef>
              <c:f>Φύλλο1!$B$2:$B$7</c:f>
              <c:numCache>
                <c:formatCode>General</c:formatCode>
                <c:ptCount val="6"/>
                <c:pt idx="0">
                  <c:v>33.700000000000003</c:v>
                </c:pt>
                <c:pt idx="1">
                  <c:v>27.8</c:v>
                </c:pt>
                <c:pt idx="2">
                  <c:v>3</c:v>
                </c:pt>
                <c:pt idx="3">
                  <c:v>6.6</c:v>
                </c:pt>
                <c:pt idx="4">
                  <c:v>19.7</c:v>
                </c:pt>
                <c:pt idx="5">
                  <c:v>9.3000000000000007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03-4977-B1B6-22FC15E00799}"/>
            </c:ext>
          </c:extLst>
        </c:ser>
        <c:dLbls/>
        <c:gapWidth val="100"/>
        <c:axId val="154127360"/>
        <c:axId val="154425984"/>
      </c:barChart>
      <c:catAx>
        <c:axId val="1541273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54425984"/>
        <c:crosses val="autoZero"/>
        <c:auto val="1"/>
        <c:lblAlgn val="ctr"/>
        <c:lblOffset val="100"/>
      </c:catAx>
      <c:valAx>
        <c:axId val="1544259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crossAx val="15412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Sheet1!$B$11:$B$15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Sheet1!$E$11:$E$15</c:f>
              <c:numCache>
                <c:formatCode>0.0</c:formatCode>
                <c:ptCount val="5"/>
                <c:pt idx="0">
                  <c:v>2.9687910982011148</c:v>
                </c:pt>
                <c:pt idx="1">
                  <c:v>21.241265738824175</c:v>
                </c:pt>
                <c:pt idx="2">
                  <c:v>29.643310499411101</c:v>
                </c:pt>
                <c:pt idx="3">
                  <c:v>42.662077010166541</c:v>
                </c:pt>
                <c:pt idx="4">
                  <c:v>3.4845556533970719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88-4FFD-B217-414BF315752B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Sheet1!$B$20:$B$22</c:f>
              <c:strCache>
                <c:ptCount val="3"/>
                <c:pt idx="0">
                  <c:v>Επανεκλογή</c:v>
                </c:pt>
                <c:pt idx="1">
                  <c:v>Εκλογή νέου προσώπου</c:v>
                </c:pt>
                <c:pt idx="2">
                  <c:v>ΔΓ/ΔΑ</c:v>
                </c:pt>
              </c:strCache>
            </c:strRef>
          </c:cat>
          <c:val>
            <c:numRef>
              <c:f>Sheet1!$E$20:$E$22</c:f>
              <c:numCache>
                <c:formatCode>0.0</c:formatCode>
                <c:ptCount val="3"/>
                <c:pt idx="0">
                  <c:v>22.335692965703448</c:v>
                </c:pt>
                <c:pt idx="1">
                  <c:v>65.227634001578068</c:v>
                </c:pt>
                <c:pt idx="2">
                  <c:v>12.43667303271849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07-4DBA-A89D-A6F70343C65A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[OUTPUT.xls]Sheet!$B$261</c:f>
              <c:strCache>
                <c:ptCount val="1"/>
                <c:pt idx="0">
                  <c:v>Επανεκλογή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[OUTPUT.xls]Sheet!$A$292:$A$299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[OUTPUT.xls]Sheet!$B$292:$B$299</c:f>
              <c:numCache>
                <c:formatCode>#,##0.0%</c:formatCode>
                <c:ptCount val="8"/>
                <c:pt idx="0">
                  <c:v>0.42083333333333334</c:v>
                </c:pt>
                <c:pt idx="1">
                  <c:v>0.12605042016806722</c:v>
                </c:pt>
                <c:pt idx="2">
                  <c:v>0.12962962962962962</c:v>
                </c:pt>
                <c:pt idx="3">
                  <c:v>0.14285714285714293</c:v>
                </c:pt>
                <c:pt idx="4">
                  <c:v>5.6603773584905662E-2</c:v>
                </c:pt>
                <c:pt idx="5">
                  <c:v>0.19354838709677424</c:v>
                </c:pt>
                <c:pt idx="6">
                  <c:v>0.1111111111111111</c:v>
                </c:pt>
                <c:pt idx="7">
                  <c:v>0.1142857142857143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15-45F0-9A1D-7164C4C0EB6D}"/>
            </c:ext>
          </c:extLst>
        </c:ser>
        <c:ser>
          <c:idx val="1"/>
          <c:order val="1"/>
          <c:tx>
            <c:strRef>
              <c:f>[OUTPUT.xls]Sheet!$C$261</c:f>
              <c:strCache>
                <c:ptCount val="1"/>
                <c:pt idx="0">
                  <c:v>Εκλογή νέου προσώπου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[OUTPUT.xls]Sheet!$A$292:$A$299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[OUTPUT.xls]Sheet!$C$292:$C$299</c:f>
              <c:numCache>
                <c:formatCode>#,##0.0%</c:formatCode>
                <c:ptCount val="8"/>
                <c:pt idx="0">
                  <c:v>0.47916666666666674</c:v>
                </c:pt>
                <c:pt idx="1">
                  <c:v>0.83193277310924363</c:v>
                </c:pt>
                <c:pt idx="2">
                  <c:v>0.81481481481481488</c:v>
                </c:pt>
                <c:pt idx="3">
                  <c:v>0.78571428571428559</c:v>
                </c:pt>
                <c:pt idx="4">
                  <c:v>0.69811320754716988</c:v>
                </c:pt>
                <c:pt idx="5">
                  <c:v>0.70967741935483886</c:v>
                </c:pt>
                <c:pt idx="6">
                  <c:v>0.86111111111111127</c:v>
                </c:pt>
                <c:pt idx="7">
                  <c:v>0.77142857142857157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815-45F0-9A1D-7164C4C0EB6D}"/>
            </c:ext>
          </c:extLst>
        </c:ser>
        <c:ser>
          <c:idx val="2"/>
          <c:order val="2"/>
          <c:tx>
            <c:strRef>
              <c:f>[OUTPUT.xls]Sheet!$D$261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[OUTPUT.xls]Sheet!$A$292:$A$299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[OUTPUT.xls]Sheet!$D$292:$D$299</c:f>
              <c:numCache>
                <c:formatCode>#,##0.0%</c:formatCode>
                <c:ptCount val="8"/>
                <c:pt idx="0">
                  <c:v>0.1</c:v>
                </c:pt>
                <c:pt idx="1">
                  <c:v>4.2016806722689079E-2</c:v>
                </c:pt>
                <c:pt idx="2">
                  <c:v>5.5555555555555539E-2</c:v>
                </c:pt>
                <c:pt idx="3">
                  <c:v>7.1428571428571438E-2</c:v>
                </c:pt>
                <c:pt idx="4">
                  <c:v>0.24528301886792458</c:v>
                </c:pt>
                <c:pt idx="5">
                  <c:v>9.6774193548387108E-2</c:v>
                </c:pt>
                <c:pt idx="6">
                  <c:v>2.777777777777779E-2</c:v>
                </c:pt>
                <c:pt idx="7">
                  <c:v>0.1142857142857143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815-45F0-9A1D-7164C4C0EB6D}"/>
            </c:ext>
          </c:extLst>
        </c:ser>
        <c:dLbls>
          <c:showVal val="1"/>
        </c:dLbls>
        <c:gapWidth val="95"/>
        <c:gapDepth val="95"/>
        <c:shape val="box"/>
        <c:axId val="103649664"/>
        <c:axId val="103651200"/>
        <c:axId val="0"/>
      </c:bar3DChart>
      <c:catAx>
        <c:axId val="103649664"/>
        <c:scaling>
          <c:orientation val="maxMin"/>
        </c:scaling>
        <c:axPos val="l"/>
        <c:numFmt formatCode="General" sourceLinked="0"/>
        <c:majorTickMark val="none"/>
        <c:tickLblPos val="nextTo"/>
        <c:crossAx val="103651200"/>
        <c:crosses val="autoZero"/>
        <c:auto val="1"/>
        <c:lblAlgn val="ctr"/>
        <c:lblOffset val="100"/>
      </c:catAx>
      <c:valAx>
        <c:axId val="103651200"/>
        <c:scaling>
          <c:orientation val="minMax"/>
        </c:scaling>
        <c:delete val="1"/>
        <c:axPos val="t"/>
        <c:numFmt formatCode="0%" sourceLinked="1"/>
        <c:tickLblPos val="nextTo"/>
        <c:crossAx val="103649664"/>
        <c:crosses val="autoZero"/>
        <c:crossBetween val="between"/>
      </c:valAx>
    </c:plotArea>
    <c:legend>
      <c:legendPos val="t"/>
      <c:layout/>
      <c:spPr>
        <a:solidFill>
          <a:schemeClr val="bg1"/>
        </a:solidFill>
      </c:spPr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Sheet1!$B$35</c:f>
              <c:strCache>
                <c:ptCount val="1"/>
                <c:pt idx="0">
                  <c:v>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Sheet1!$A$36:$A$42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Sheet1!$B$36:$B$42</c:f>
              <c:numCache>
                <c:formatCode>0.0</c:formatCode>
                <c:ptCount val="7"/>
                <c:pt idx="0">
                  <c:v>2.1362487563327028</c:v>
                </c:pt>
                <c:pt idx="1">
                  <c:v>3.0831513099962344</c:v>
                </c:pt>
                <c:pt idx="2">
                  <c:v>3.1643470603707651</c:v>
                </c:pt>
                <c:pt idx="3">
                  <c:v>7.6724266093340985</c:v>
                </c:pt>
                <c:pt idx="4">
                  <c:v>11.677321226398922</c:v>
                </c:pt>
                <c:pt idx="5">
                  <c:v>10.9</c:v>
                </c:pt>
                <c:pt idx="6">
                  <c:v>17.518840844893251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E5-44F1-B837-785A14D8406B}"/>
            </c:ext>
          </c:extLst>
        </c:ser>
        <c:ser>
          <c:idx val="1"/>
          <c:order val="1"/>
          <c:tx>
            <c:strRef>
              <c:f>Sheet1!$C$35</c:f>
              <c:strCache>
                <c:ptCount val="1"/>
                <c:pt idx="0">
                  <c:v>ΜΑΛΛΟΝ 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Sheet1!$A$36:$A$42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Sheet1!$C$36:$C$42</c:f>
              <c:numCache>
                <c:formatCode>0.0</c:formatCode>
                <c:ptCount val="7"/>
                <c:pt idx="0">
                  <c:v>7.5306199467081631</c:v>
                </c:pt>
                <c:pt idx="1">
                  <c:v>8.7771462552748858</c:v>
                </c:pt>
                <c:pt idx="2">
                  <c:v>9.1511041478449098</c:v>
                </c:pt>
                <c:pt idx="3">
                  <c:v>10.57260158045815</c:v>
                </c:pt>
                <c:pt idx="4">
                  <c:v>16.750340221630111</c:v>
                </c:pt>
                <c:pt idx="5">
                  <c:v>18.899999999999999</c:v>
                </c:pt>
                <c:pt idx="6">
                  <c:v>15.654769392632916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E5-44F1-B837-785A14D8406B}"/>
            </c:ext>
          </c:extLst>
        </c:ser>
        <c:ser>
          <c:idx val="2"/>
          <c:order val="2"/>
          <c:tx>
            <c:strRef>
              <c:f>Sheet1!$D$35</c:f>
              <c:strCache>
                <c:ptCount val="1"/>
                <c:pt idx="0">
                  <c:v>ΜΑΛΛΟΝ 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Sheet1!$A$36:$A$42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Sheet1!$D$36:$D$42</c:f>
              <c:numCache>
                <c:formatCode>0.0</c:formatCode>
                <c:ptCount val="7"/>
                <c:pt idx="0">
                  <c:v>8.7760026531569402</c:v>
                </c:pt>
                <c:pt idx="1">
                  <c:v>8.4901021236691605</c:v>
                </c:pt>
                <c:pt idx="2">
                  <c:v>5.2925906018778113</c:v>
                </c:pt>
                <c:pt idx="3">
                  <c:v>6.9027823839529914</c:v>
                </c:pt>
                <c:pt idx="4">
                  <c:v>7.7730635957137872</c:v>
                </c:pt>
                <c:pt idx="5">
                  <c:v>7.8325309058472392</c:v>
                </c:pt>
                <c:pt idx="6">
                  <c:v>20.911908328854249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E5-44F1-B837-785A14D8406B}"/>
            </c:ext>
          </c:extLst>
        </c:ser>
        <c:ser>
          <c:idx val="3"/>
          <c:order val="3"/>
          <c:tx>
            <c:strRef>
              <c:f>Sheet1!$E$35</c:f>
              <c:strCache>
                <c:ptCount val="1"/>
                <c:pt idx="0">
                  <c:v>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Sheet1!$A$36:$A$42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Sheet1!$E$36:$E$42</c:f>
              <c:numCache>
                <c:formatCode>0.0</c:formatCode>
                <c:ptCount val="7"/>
                <c:pt idx="0">
                  <c:v>3.7830358061823226</c:v>
                </c:pt>
                <c:pt idx="1">
                  <c:v>4.0003202085930374</c:v>
                </c:pt>
                <c:pt idx="2">
                  <c:v>3.9442837048134325</c:v>
                </c:pt>
                <c:pt idx="3">
                  <c:v>6.1091225140949099</c:v>
                </c:pt>
                <c:pt idx="4">
                  <c:v>6.2154775110643543</c:v>
                </c:pt>
                <c:pt idx="5">
                  <c:v>5.0238441041592816</c:v>
                </c:pt>
                <c:pt idx="6">
                  <c:v>39.126059261461734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DE5-44F1-B837-785A14D8406B}"/>
            </c:ext>
          </c:extLst>
        </c:ser>
        <c:ser>
          <c:idx val="4"/>
          <c:order val="4"/>
          <c:tx>
            <c:strRef>
              <c:f>Sheet1!$F$35</c:f>
              <c:strCache>
                <c:ptCount val="1"/>
                <c:pt idx="0">
                  <c:v>Δεν τον/την γνωρίζω καθόλου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Sheet1!$A$36:$A$42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Sheet1!$F$36:$F$42</c:f>
              <c:numCache>
                <c:formatCode>0.0</c:formatCode>
                <c:ptCount val="7"/>
                <c:pt idx="0">
                  <c:v>61.687041844401378</c:v>
                </c:pt>
                <c:pt idx="1">
                  <c:v>58.877211440595474</c:v>
                </c:pt>
                <c:pt idx="2">
                  <c:v>65.354573836670625</c:v>
                </c:pt>
                <c:pt idx="3">
                  <c:v>54.174719531580465</c:v>
                </c:pt>
                <c:pt idx="4">
                  <c:v>42.550004002607345</c:v>
                </c:pt>
                <c:pt idx="5">
                  <c:v>40.6</c:v>
                </c:pt>
                <c:pt idx="6">
                  <c:v>1.4660979152133384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DE5-44F1-B837-785A14D8406B}"/>
            </c:ext>
          </c:extLst>
        </c:ser>
        <c:ser>
          <c:idx val="5"/>
          <c:order val="5"/>
          <c:tx>
            <c:strRef>
              <c:f>Sheet1!$G$35</c:f>
              <c:strCache>
                <c:ptCount val="1"/>
                <c:pt idx="0">
                  <c:v>Τον/την έχω ακουστά αλλά δεν έχω σαφή άποψη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Sheet1!$A$36:$A$42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Sheet1!$G$36:$G$42</c:f>
              <c:numCache>
                <c:formatCode>0.0</c:formatCode>
                <c:ptCount val="7"/>
                <c:pt idx="0">
                  <c:v>11.056345276351491</c:v>
                </c:pt>
                <c:pt idx="1">
                  <c:v>11.514929725649887</c:v>
                </c:pt>
                <c:pt idx="2">
                  <c:v>8.2224992280685978</c:v>
                </c:pt>
                <c:pt idx="3">
                  <c:v>10.19292567729838</c:v>
                </c:pt>
                <c:pt idx="4">
                  <c:v>11.122674199192623</c:v>
                </c:pt>
                <c:pt idx="5">
                  <c:v>12.2</c:v>
                </c:pt>
                <c:pt idx="6">
                  <c:v>2.4107132646409655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DE5-44F1-B837-785A14D8406B}"/>
            </c:ext>
          </c:extLst>
        </c:ser>
        <c:ser>
          <c:idx val="6"/>
          <c:order val="6"/>
          <c:tx>
            <c:strRef>
              <c:f>Sheet1!$H$35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Sheet1!$A$36:$A$42</c:f>
              <c:strCache>
                <c:ptCount val="7"/>
                <c:pt idx="0">
                  <c:v>Τομπουλίδης Βασίλης</c:v>
                </c:pt>
                <c:pt idx="1">
                  <c:v>Τσαβλής Δρόσος</c:v>
                </c:pt>
                <c:pt idx="2">
                  <c:v>Kέκη Μαρία</c:v>
                </c:pt>
                <c:pt idx="3">
                  <c:v>Καλόγηρος Στέργιος</c:v>
                </c:pt>
                <c:pt idx="4">
                  <c:v>Πέγκας Σπύρος</c:v>
                </c:pt>
                <c:pt idx="5">
                  <c:v>Αγγελούδης Στέλιος</c:v>
                </c:pt>
                <c:pt idx="6">
                  <c:v>Ζέρβας Κώστας</c:v>
                </c:pt>
              </c:strCache>
            </c:strRef>
          </c:cat>
          <c:val>
            <c:numRef>
              <c:f>Sheet1!$H$36:$H$42</c:f>
              <c:numCache>
                <c:formatCode>0.0</c:formatCode>
                <c:ptCount val="7"/>
                <c:pt idx="0">
                  <c:v>5.0307057168670006</c:v>
                </c:pt>
                <c:pt idx="1">
                  <c:v>5.2571389362213221</c:v>
                </c:pt>
                <c:pt idx="2">
                  <c:v>4.8706014203538466</c:v>
                </c:pt>
                <c:pt idx="3">
                  <c:v>4.3754217032810034</c:v>
                </c:pt>
                <c:pt idx="4">
                  <c:v>3.9111192433928408</c:v>
                </c:pt>
                <c:pt idx="5">
                  <c:v>4.5343823976761994</c:v>
                </c:pt>
                <c:pt idx="6">
                  <c:v>2.9116109923035567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DE5-44F1-B837-785A14D8406B}"/>
            </c:ext>
          </c:extLst>
        </c:ser>
        <c:dLbls>
          <c:showVal val="1"/>
        </c:dLbls>
        <c:gapWidth val="95"/>
        <c:gapDepth val="95"/>
        <c:shape val="box"/>
        <c:axId val="102433536"/>
        <c:axId val="102435072"/>
        <c:axId val="0"/>
      </c:bar3DChart>
      <c:catAx>
        <c:axId val="102433536"/>
        <c:scaling>
          <c:orientation val="minMax"/>
        </c:scaling>
        <c:axPos val="l"/>
        <c:numFmt formatCode="General" sourceLinked="0"/>
        <c:majorTickMark val="none"/>
        <c:tickLblPos val="nextTo"/>
        <c:crossAx val="102435072"/>
        <c:crosses val="autoZero"/>
        <c:auto val="1"/>
        <c:lblAlgn val="ctr"/>
        <c:lblOffset val="100"/>
      </c:catAx>
      <c:valAx>
        <c:axId val="102435072"/>
        <c:scaling>
          <c:orientation val="minMax"/>
        </c:scaling>
        <c:delete val="1"/>
        <c:axPos val="b"/>
        <c:numFmt formatCode="0%" sourceLinked="1"/>
        <c:tickLblPos val="nextTo"/>
        <c:crossAx val="102433536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Sheet1!$B$47:$B$51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Sheet1!$E$47:$E$51</c:f>
              <c:numCache>
                <c:formatCode>0.0</c:formatCode>
                <c:ptCount val="5"/>
                <c:pt idx="0">
                  <c:v>10.190638473062467</c:v>
                </c:pt>
                <c:pt idx="1">
                  <c:v>19.611632720743827</c:v>
                </c:pt>
                <c:pt idx="2">
                  <c:v>16.721750168681336</c:v>
                </c:pt>
                <c:pt idx="3">
                  <c:v>47.345127683176386</c:v>
                </c:pt>
                <c:pt idx="4">
                  <c:v>6.1308509543359735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CD-4372-ADC2-A9D84D3FAAC8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[OUTPUT.xls]Sheet!$B$487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[OUTPUT.xls]Sheet!$A$518:$A$525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[OUTPUT.xls]Sheet!$B$518:$B$525</c:f>
              <c:numCache>
                <c:formatCode>#,##0.0%</c:formatCode>
                <c:ptCount val="8"/>
                <c:pt idx="0">
                  <c:v>0.14166666666666666</c:v>
                </c:pt>
                <c:pt idx="1">
                  <c:v>0.10924369747899162</c:v>
                </c:pt>
                <c:pt idx="2">
                  <c:v>5.4545454545454536E-2</c:v>
                </c:pt>
                <c:pt idx="3">
                  <c:v>0.18518518518518523</c:v>
                </c:pt>
                <c:pt idx="4">
                  <c:v>5.6603773584905662E-2</c:v>
                </c:pt>
                <c:pt idx="5">
                  <c:v>0.1</c:v>
                </c:pt>
                <c:pt idx="6">
                  <c:v>2.777777777777779E-2</c:v>
                </c:pt>
                <c:pt idx="7">
                  <c:v>0.25714285714285723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B8-467E-AB7A-68651C3C0DBF}"/>
            </c:ext>
          </c:extLst>
        </c:ser>
        <c:ser>
          <c:idx val="1"/>
          <c:order val="1"/>
          <c:tx>
            <c:strRef>
              <c:f>[OUTPUT.xls]Sheet!$C$487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[OUTPUT.xls]Sheet!$A$518:$A$525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[OUTPUT.xls]Sheet!$C$518:$C$525</c:f>
              <c:numCache>
                <c:formatCode>#,##0.0%</c:formatCode>
                <c:ptCount val="8"/>
                <c:pt idx="0">
                  <c:v>0.17500000000000002</c:v>
                </c:pt>
                <c:pt idx="1">
                  <c:v>0.30252100840336127</c:v>
                </c:pt>
                <c:pt idx="2">
                  <c:v>0.16363636363636366</c:v>
                </c:pt>
                <c:pt idx="3">
                  <c:v>0.31481481481481499</c:v>
                </c:pt>
                <c:pt idx="4">
                  <c:v>0.24528301886792458</c:v>
                </c:pt>
                <c:pt idx="5">
                  <c:v>0.36666666666666675</c:v>
                </c:pt>
                <c:pt idx="6">
                  <c:v>0.22222222222222221</c:v>
                </c:pt>
                <c:pt idx="7">
                  <c:v>0.1142857142857143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0B8-467E-AB7A-68651C3C0DBF}"/>
            </c:ext>
          </c:extLst>
        </c:ser>
        <c:ser>
          <c:idx val="2"/>
          <c:order val="2"/>
          <c:tx>
            <c:strRef>
              <c:f>[OUTPUT.xls]Sheet!$D$487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[OUTPUT.xls]Sheet!$A$518:$A$525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[OUTPUT.xls]Sheet!$D$518:$D$525</c:f>
              <c:numCache>
                <c:formatCode>#,##0.0%</c:formatCode>
                <c:ptCount val="8"/>
                <c:pt idx="0">
                  <c:v>0.16250000000000001</c:v>
                </c:pt>
                <c:pt idx="1">
                  <c:v>0.23529411764705888</c:v>
                </c:pt>
                <c:pt idx="2">
                  <c:v>0.23636363636363636</c:v>
                </c:pt>
                <c:pt idx="3">
                  <c:v>0.1111111111111111</c:v>
                </c:pt>
                <c:pt idx="4">
                  <c:v>0.18867924528301888</c:v>
                </c:pt>
                <c:pt idx="5">
                  <c:v>3.333333333333334E-2</c:v>
                </c:pt>
                <c:pt idx="6">
                  <c:v>0.1111111111111111</c:v>
                </c:pt>
                <c:pt idx="7">
                  <c:v>0.31428571428571433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0B8-467E-AB7A-68651C3C0DBF}"/>
            </c:ext>
          </c:extLst>
        </c:ser>
        <c:ser>
          <c:idx val="3"/>
          <c:order val="3"/>
          <c:tx>
            <c:strRef>
              <c:f>[OUTPUT.xls]Sheet!$E$487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[OUTPUT.xls]Sheet!$A$518:$A$525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[OUTPUT.xls]Sheet!$E$518:$E$525</c:f>
              <c:numCache>
                <c:formatCode>#,##0.0%</c:formatCode>
                <c:ptCount val="8"/>
                <c:pt idx="0">
                  <c:v>0.45416666666666672</c:v>
                </c:pt>
                <c:pt idx="1">
                  <c:v>0.34453781512605042</c:v>
                </c:pt>
                <c:pt idx="2">
                  <c:v>0.52727272727272712</c:v>
                </c:pt>
                <c:pt idx="3">
                  <c:v>0.37037037037037052</c:v>
                </c:pt>
                <c:pt idx="4">
                  <c:v>0.45283018867924535</c:v>
                </c:pt>
                <c:pt idx="5">
                  <c:v>0.5</c:v>
                </c:pt>
                <c:pt idx="6">
                  <c:v>0.63888888888888895</c:v>
                </c:pt>
                <c:pt idx="7">
                  <c:v>0.31428571428571433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0B8-467E-AB7A-68651C3C0DBF}"/>
            </c:ext>
          </c:extLst>
        </c:ser>
        <c:ser>
          <c:idx val="4"/>
          <c:order val="4"/>
          <c:tx>
            <c:strRef>
              <c:f>[OUTPUT.xls]Sheet!$F$487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[OUTPUT.xls]Sheet!$A$518:$A$525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[OUTPUT.xls]Sheet!$F$518:$F$525</c:f>
              <c:numCache>
                <c:formatCode>#,##0.0%</c:formatCode>
                <c:ptCount val="8"/>
                <c:pt idx="0">
                  <c:v>6.666666666666668E-2</c:v>
                </c:pt>
                <c:pt idx="1">
                  <c:v>8.403361344537813E-3</c:v>
                </c:pt>
                <c:pt idx="2">
                  <c:v>1.8181818181818184E-2</c:v>
                </c:pt>
                <c:pt idx="3">
                  <c:v>1.8518518518518521E-2</c:v>
                </c:pt>
                <c:pt idx="4">
                  <c:v>5.6603773584905662E-2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0B8-467E-AB7A-68651C3C0DBF}"/>
            </c:ext>
          </c:extLst>
        </c:ser>
        <c:dLbls>
          <c:showVal val="1"/>
        </c:dLbls>
        <c:gapWidth val="95"/>
        <c:gapDepth val="95"/>
        <c:shape val="box"/>
        <c:axId val="110804992"/>
        <c:axId val="110806528"/>
        <c:axId val="0"/>
      </c:bar3DChart>
      <c:catAx>
        <c:axId val="110804992"/>
        <c:scaling>
          <c:orientation val="maxMin"/>
        </c:scaling>
        <c:axPos val="l"/>
        <c:numFmt formatCode="General" sourceLinked="0"/>
        <c:majorTickMark val="none"/>
        <c:tickLblPos val="nextTo"/>
        <c:crossAx val="110806528"/>
        <c:crosses val="autoZero"/>
        <c:auto val="1"/>
        <c:lblAlgn val="ctr"/>
        <c:lblOffset val="100"/>
      </c:catAx>
      <c:valAx>
        <c:axId val="110806528"/>
        <c:scaling>
          <c:orientation val="minMax"/>
        </c:scaling>
        <c:delete val="1"/>
        <c:axPos val="t"/>
        <c:numFmt formatCode="0%" sourceLinked="1"/>
        <c:tickLblPos val="nextTo"/>
        <c:crossAx val="110804992"/>
        <c:crosses val="autoZero"/>
        <c:crossBetween val="between"/>
      </c:valAx>
    </c:plotArea>
    <c:legend>
      <c:legendPos val="t"/>
      <c:layout/>
      <c:spPr>
        <a:solidFill>
          <a:schemeClr val="bg1"/>
        </a:solidFill>
      </c:spPr>
    </c:legend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Sheet1!$B$61:$B$69</c:f>
              <c:strCache>
                <c:ptCount val="9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Καλόγηρος Στέργιος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Τομπουλίδης Βασίλης</c:v>
                </c:pt>
                <c:pt idx="6">
                  <c:v>Τσαβλής Δρόσος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Sheet1!$E$61:$E$69</c:f>
              <c:numCache>
                <c:formatCode>0.0</c:formatCode>
                <c:ptCount val="9"/>
                <c:pt idx="0">
                  <c:v>14.3</c:v>
                </c:pt>
                <c:pt idx="1">
                  <c:v>19.435517994579332</c:v>
                </c:pt>
                <c:pt idx="2">
                  <c:v>5.580778335601476</c:v>
                </c:pt>
                <c:pt idx="3">
                  <c:v>3.1723522751964137</c:v>
                </c:pt>
                <c:pt idx="4">
                  <c:v>11.536658165890929</c:v>
                </c:pt>
                <c:pt idx="5">
                  <c:v>2.3661127820408714</c:v>
                </c:pt>
                <c:pt idx="6">
                  <c:v>1.2339466852692604</c:v>
                </c:pt>
                <c:pt idx="7">
                  <c:v>9.9207483732259902</c:v>
                </c:pt>
                <c:pt idx="8">
                  <c:v>32.5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C1-4F7B-9E89-793CFF957D2E}"/>
            </c:ext>
          </c:extLst>
        </c:ser>
        <c:dLbls>
          <c:showVal val="1"/>
        </c:dLbls>
        <c:shape val="box"/>
        <c:axId val="103785984"/>
        <c:axId val="103787520"/>
        <c:axId val="0"/>
      </c:bar3DChart>
      <c:catAx>
        <c:axId val="103785984"/>
        <c:scaling>
          <c:orientation val="minMax"/>
        </c:scaling>
        <c:axPos val="b"/>
        <c:numFmt formatCode="General" sourceLinked="0"/>
        <c:majorTickMark val="none"/>
        <c:tickLblPos val="nextTo"/>
        <c:crossAx val="103787520"/>
        <c:crosses val="autoZero"/>
        <c:auto val="1"/>
        <c:lblAlgn val="ctr"/>
        <c:lblOffset val="100"/>
      </c:catAx>
      <c:valAx>
        <c:axId val="103787520"/>
        <c:scaling>
          <c:orientation val="minMax"/>
        </c:scaling>
        <c:delete val="1"/>
        <c:axPos val="l"/>
        <c:numFmt formatCode="0.0" sourceLinked="1"/>
        <c:tickLblPos val="nextTo"/>
        <c:crossAx val="1037859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Sheet1!$B$73:$B$81</c:f>
              <c:strCache>
                <c:ptCount val="9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Καλόγηρος Στέργιος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Τομπουλίδης Βασίλης</c:v>
                </c:pt>
                <c:pt idx="6">
                  <c:v>Τσαβλής Δρόσος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Sheet1!$E$73:$E$81</c:f>
              <c:numCache>
                <c:formatCode>0.0</c:formatCode>
                <c:ptCount val="9"/>
                <c:pt idx="0">
                  <c:v>14.9</c:v>
                </c:pt>
                <c:pt idx="1">
                  <c:v>18.262182221561474</c:v>
                </c:pt>
                <c:pt idx="2">
                  <c:v>5.6974257516324904</c:v>
                </c:pt>
                <c:pt idx="3">
                  <c:v>3.8710931692645483</c:v>
                </c:pt>
                <c:pt idx="4">
                  <c:v>11.549237789188394</c:v>
                </c:pt>
                <c:pt idx="5">
                  <c:v>2.0893610694967002</c:v>
                </c:pt>
                <c:pt idx="6">
                  <c:v>1.3643173267156896</c:v>
                </c:pt>
                <c:pt idx="7">
                  <c:v>12.189654975241016</c:v>
                </c:pt>
                <c:pt idx="8">
                  <c:v>30.1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13-497F-8BC2-0EB307F1F255}"/>
            </c:ext>
          </c:extLst>
        </c:ser>
        <c:dLbls>
          <c:showVal val="1"/>
        </c:dLbls>
        <c:shape val="box"/>
        <c:axId val="110907392"/>
        <c:axId val="110908928"/>
        <c:axId val="0"/>
      </c:bar3DChart>
      <c:catAx>
        <c:axId val="110907392"/>
        <c:scaling>
          <c:orientation val="minMax"/>
        </c:scaling>
        <c:axPos val="b"/>
        <c:numFmt formatCode="General" sourceLinked="0"/>
        <c:majorTickMark val="none"/>
        <c:tickLblPos val="nextTo"/>
        <c:crossAx val="110908928"/>
        <c:crosses val="autoZero"/>
        <c:auto val="1"/>
        <c:lblAlgn val="ctr"/>
        <c:lblOffset val="100"/>
      </c:catAx>
      <c:valAx>
        <c:axId val="110908928"/>
        <c:scaling>
          <c:orientation val="minMax"/>
        </c:scaling>
        <c:delete val="1"/>
        <c:axPos val="l"/>
        <c:numFmt formatCode="0.0" sourceLinked="1"/>
        <c:tickLblPos val="nextTo"/>
        <c:crossAx val="1109073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D98C8-E6E4-4EB7-A5E8-A99E4044933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D2CAB9-3166-4EED-BABE-8D00865DD670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b="1" i="0" baseline="0" dirty="0"/>
            <a:t>ΓΙΑ ΤΟ   </a:t>
          </a:r>
          <a:endParaRPr lang="en-US" dirty="0"/>
        </a:p>
      </dgm:t>
    </dgm:pt>
    <dgm:pt modelId="{2CA730BA-05F5-45A1-A6E0-28176BE5AF2D}" type="parTrans" cxnId="{40C5ABEF-6862-496F-9982-7FDB0B9A0721}">
      <dgm:prSet/>
      <dgm:spPr/>
      <dgm:t>
        <a:bodyPr/>
        <a:lstStyle/>
        <a:p>
          <a:endParaRPr lang="en-US"/>
        </a:p>
      </dgm:t>
    </dgm:pt>
    <dgm:pt modelId="{3BBBAF2F-77F8-46BB-8469-EB0614CB6257}" type="sibTrans" cxnId="{40C5ABEF-6862-496F-9982-7FDB0B9A0721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/>
        </a:p>
      </dgm:t>
    </dgm:pt>
    <dgm:pt modelId="{08BC03C6-CBC1-416A-9984-33A86AEFBE6E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b="1" i="0" baseline="0" dirty="0"/>
            <a:t>ΔΗΜΟ  ΘΕΣΣΑΛΟΝΙΚΗΣ </a:t>
          </a:r>
          <a:endParaRPr lang="en-US" dirty="0"/>
        </a:p>
      </dgm:t>
    </dgm:pt>
    <dgm:pt modelId="{2F165EC3-DA8B-4217-80AF-ED86492E2E22}" type="parTrans" cxnId="{85682B8E-B344-4567-8EEE-7B8980963C77}">
      <dgm:prSet/>
      <dgm:spPr/>
      <dgm:t>
        <a:bodyPr/>
        <a:lstStyle/>
        <a:p>
          <a:endParaRPr lang="en-US"/>
        </a:p>
      </dgm:t>
    </dgm:pt>
    <dgm:pt modelId="{5C251A7D-6056-42E5-9909-C01033E046DD}" type="sibTrans" cxnId="{85682B8E-B344-4567-8EEE-7B8980963C77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/>
        </a:p>
      </dgm:t>
    </dgm:pt>
    <dgm:pt modelId="{80462C62-E8D9-4AC4-8D78-FF42D031CC69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b="1" i="0" baseline="0" dirty="0"/>
            <a:t>ΣΕΠΤΕΜΒΡΙΟΣ   2023 </a:t>
          </a:r>
          <a:endParaRPr lang="en-US" dirty="0"/>
        </a:p>
      </dgm:t>
    </dgm:pt>
    <dgm:pt modelId="{E300D7FA-F6F9-432D-A83B-A4DB780B6E68}" type="parTrans" cxnId="{2345A637-6177-4AC9-B25C-B00D5D2BE536}">
      <dgm:prSet/>
      <dgm:spPr/>
      <dgm:t>
        <a:bodyPr/>
        <a:lstStyle/>
        <a:p>
          <a:endParaRPr lang="en-US"/>
        </a:p>
      </dgm:t>
    </dgm:pt>
    <dgm:pt modelId="{07EE971C-175D-48E4-B58C-ADA55EADBE34}" type="sibTrans" cxnId="{2345A637-6177-4AC9-B25C-B00D5D2BE536}">
      <dgm:prSet/>
      <dgm:spPr/>
      <dgm:t>
        <a:bodyPr/>
        <a:lstStyle/>
        <a:p>
          <a:endParaRPr lang="en-US"/>
        </a:p>
      </dgm:t>
    </dgm:pt>
    <dgm:pt modelId="{DF786389-389A-4726-9B01-EFA45AEB7489}" type="pres">
      <dgm:prSet presAssocID="{AB5D98C8-E6E4-4EB7-A5E8-A99E404493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5CD8EF74-74B9-4635-B70E-1900DAF2BF8D}" type="pres">
      <dgm:prSet presAssocID="{3CD2CAB9-3166-4EED-BABE-8D00865DD670}" presName="hierRoot1" presStyleCnt="0">
        <dgm:presLayoutVars>
          <dgm:hierBranch val="init"/>
        </dgm:presLayoutVars>
      </dgm:prSet>
      <dgm:spPr/>
    </dgm:pt>
    <dgm:pt modelId="{F42A9E19-D81D-46E0-96F8-4B9554EB3084}" type="pres">
      <dgm:prSet presAssocID="{3CD2CAB9-3166-4EED-BABE-8D00865DD670}" presName="rootComposite1" presStyleCnt="0"/>
      <dgm:spPr/>
    </dgm:pt>
    <dgm:pt modelId="{F076FFEA-85D8-4FED-BEB5-F8FE4DC950CF}" type="pres">
      <dgm:prSet presAssocID="{3CD2CAB9-3166-4EED-BABE-8D00865DD670}" presName="rootText1" presStyleLbl="node0" presStyleIdx="0" presStyleCnt="3" custLinFactNeighborX="8434" custLinFactNeighborY="-5805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8F89CC6-02C4-4604-8937-316E3762B08A}" type="pres">
      <dgm:prSet presAssocID="{3CD2CAB9-3166-4EED-BABE-8D00865DD670}" presName="rootConnector1" presStyleLbl="node1" presStyleIdx="0" presStyleCnt="0"/>
      <dgm:spPr/>
      <dgm:t>
        <a:bodyPr/>
        <a:lstStyle/>
        <a:p>
          <a:endParaRPr lang="el-GR"/>
        </a:p>
      </dgm:t>
    </dgm:pt>
    <dgm:pt modelId="{3F204E46-B659-4230-8197-2810B1184A03}" type="pres">
      <dgm:prSet presAssocID="{3CD2CAB9-3166-4EED-BABE-8D00865DD670}" presName="hierChild2" presStyleCnt="0"/>
      <dgm:spPr/>
    </dgm:pt>
    <dgm:pt modelId="{9E3E7523-65FA-48AE-8D21-6F7D0AD8A087}" type="pres">
      <dgm:prSet presAssocID="{3CD2CAB9-3166-4EED-BABE-8D00865DD670}" presName="hierChild3" presStyleCnt="0"/>
      <dgm:spPr/>
    </dgm:pt>
    <dgm:pt modelId="{A0C25C7A-2C0E-449D-BBD4-FCB00A34A7A6}" type="pres">
      <dgm:prSet presAssocID="{08BC03C6-CBC1-416A-9984-33A86AEFBE6E}" presName="hierRoot1" presStyleCnt="0">
        <dgm:presLayoutVars>
          <dgm:hierBranch val="init"/>
        </dgm:presLayoutVars>
      </dgm:prSet>
      <dgm:spPr/>
    </dgm:pt>
    <dgm:pt modelId="{39FF7210-5C84-480A-B5B0-298A6FC4E776}" type="pres">
      <dgm:prSet presAssocID="{08BC03C6-CBC1-416A-9984-33A86AEFBE6E}" presName="rootComposite1" presStyleCnt="0"/>
      <dgm:spPr/>
    </dgm:pt>
    <dgm:pt modelId="{1EEB906C-AE77-4BE6-B1B1-622B76632509}" type="pres">
      <dgm:prSet presAssocID="{08BC03C6-CBC1-416A-9984-33A86AEFBE6E}" presName="rootText1" presStyleLbl="node0" presStyleIdx="1" presStyleCnt="3" custLinFactNeighborX="-8051" custLinFactNeighborY="843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6376928-4456-4397-A6AB-59B67A489D69}" type="pres">
      <dgm:prSet presAssocID="{08BC03C6-CBC1-416A-9984-33A86AEFBE6E}" presName="rootConnector1" presStyleLbl="node1" presStyleIdx="0" presStyleCnt="0"/>
      <dgm:spPr/>
      <dgm:t>
        <a:bodyPr/>
        <a:lstStyle/>
        <a:p>
          <a:endParaRPr lang="el-GR"/>
        </a:p>
      </dgm:t>
    </dgm:pt>
    <dgm:pt modelId="{6B9F6275-64F0-44C2-BE67-ACFA004F8F4B}" type="pres">
      <dgm:prSet presAssocID="{08BC03C6-CBC1-416A-9984-33A86AEFBE6E}" presName="hierChild2" presStyleCnt="0"/>
      <dgm:spPr/>
    </dgm:pt>
    <dgm:pt modelId="{454825C1-B9CC-4FD1-999A-A45231552056}" type="pres">
      <dgm:prSet presAssocID="{08BC03C6-CBC1-416A-9984-33A86AEFBE6E}" presName="hierChild3" presStyleCnt="0"/>
      <dgm:spPr/>
    </dgm:pt>
    <dgm:pt modelId="{2EE9DDE2-0990-410E-8650-C6F53DC496B7}" type="pres">
      <dgm:prSet presAssocID="{80462C62-E8D9-4AC4-8D78-FF42D031CC69}" presName="hierRoot1" presStyleCnt="0">
        <dgm:presLayoutVars>
          <dgm:hierBranch val="init"/>
        </dgm:presLayoutVars>
      </dgm:prSet>
      <dgm:spPr/>
    </dgm:pt>
    <dgm:pt modelId="{D28A9696-CB55-4875-9D56-7CE560D53A8F}" type="pres">
      <dgm:prSet presAssocID="{80462C62-E8D9-4AC4-8D78-FF42D031CC69}" presName="rootComposite1" presStyleCnt="0"/>
      <dgm:spPr/>
    </dgm:pt>
    <dgm:pt modelId="{1731F234-7BE0-4A27-BDE2-535509323E47}" type="pres">
      <dgm:prSet presAssocID="{80462C62-E8D9-4AC4-8D78-FF42D031CC69}" presName="rootText1" presStyleLbl="node0" presStyleIdx="2" presStyleCnt="3" custLinFactNeighborX="-21817" custLinFactNeighborY="4190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6C44E06-58E6-4D19-AB27-8D4C19880F95}" type="pres">
      <dgm:prSet presAssocID="{80462C62-E8D9-4AC4-8D78-FF42D031CC69}" presName="rootConnector1" presStyleLbl="node1" presStyleIdx="0" presStyleCnt="0"/>
      <dgm:spPr/>
      <dgm:t>
        <a:bodyPr/>
        <a:lstStyle/>
        <a:p>
          <a:endParaRPr lang="el-GR"/>
        </a:p>
      </dgm:t>
    </dgm:pt>
    <dgm:pt modelId="{B3B48DB7-14DA-4077-92A7-A51024432362}" type="pres">
      <dgm:prSet presAssocID="{80462C62-E8D9-4AC4-8D78-FF42D031CC69}" presName="hierChild2" presStyleCnt="0"/>
      <dgm:spPr/>
    </dgm:pt>
    <dgm:pt modelId="{3ABBA6BE-FABB-4B64-BA52-0EE372BCA70C}" type="pres">
      <dgm:prSet presAssocID="{80462C62-E8D9-4AC4-8D78-FF42D031CC69}" presName="hierChild3" presStyleCnt="0"/>
      <dgm:spPr/>
    </dgm:pt>
  </dgm:ptLst>
  <dgm:cxnLst>
    <dgm:cxn modelId="{EB4E9D1C-E9D8-4C8B-B5D1-C8C92E51D8B4}" type="presOf" srcId="{08BC03C6-CBC1-416A-9984-33A86AEFBE6E}" destId="{56376928-4456-4397-A6AB-59B67A489D69}" srcOrd="1" destOrd="0" presId="urn:microsoft.com/office/officeart/2005/8/layout/orgChart1"/>
    <dgm:cxn modelId="{2345A637-6177-4AC9-B25C-B00D5D2BE536}" srcId="{AB5D98C8-E6E4-4EB7-A5E8-A99E40449335}" destId="{80462C62-E8D9-4AC4-8D78-FF42D031CC69}" srcOrd="2" destOrd="0" parTransId="{E300D7FA-F6F9-432D-A83B-A4DB780B6E68}" sibTransId="{07EE971C-175D-48E4-B58C-ADA55EADBE34}"/>
    <dgm:cxn modelId="{720E4769-1F16-4019-8162-2FD7220F4511}" type="presOf" srcId="{80462C62-E8D9-4AC4-8D78-FF42D031CC69}" destId="{86C44E06-58E6-4D19-AB27-8D4C19880F95}" srcOrd="1" destOrd="0" presId="urn:microsoft.com/office/officeart/2005/8/layout/orgChart1"/>
    <dgm:cxn modelId="{F8C62CFD-8673-44E5-8AC4-D01063F83C05}" type="presOf" srcId="{80462C62-E8D9-4AC4-8D78-FF42D031CC69}" destId="{1731F234-7BE0-4A27-BDE2-535509323E47}" srcOrd="0" destOrd="0" presId="urn:microsoft.com/office/officeart/2005/8/layout/orgChart1"/>
    <dgm:cxn modelId="{9F1BD85C-9936-4AEC-9551-1DBE8433773E}" type="presOf" srcId="{3CD2CAB9-3166-4EED-BABE-8D00865DD670}" destId="{F076FFEA-85D8-4FED-BEB5-F8FE4DC950CF}" srcOrd="0" destOrd="0" presId="urn:microsoft.com/office/officeart/2005/8/layout/orgChart1"/>
    <dgm:cxn modelId="{8319A9E4-F2F3-499A-A810-C4ADD486A565}" type="presOf" srcId="{08BC03C6-CBC1-416A-9984-33A86AEFBE6E}" destId="{1EEB906C-AE77-4BE6-B1B1-622B76632509}" srcOrd="0" destOrd="0" presId="urn:microsoft.com/office/officeart/2005/8/layout/orgChart1"/>
    <dgm:cxn modelId="{85682B8E-B344-4567-8EEE-7B8980963C77}" srcId="{AB5D98C8-E6E4-4EB7-A5E8-A99E40449335}" destId="{08BC03C6-CBC1-416A-9984-33A86AEFBE6E}" srcOrd="1" destOrd="0" parTransId="{2F165EC3-DA8B-4217-80AF-ED86492E2E22}" sibTransId="{5C251A7D-6056-42E5-9909-C01033E046DD}"/>
    <dgm:cxn modelId="{DCDCCC6E-33CF-443C-B6FA-6B3FDD4919D6}" type="presOf" srcId="{AB5D98C8-E6E4-4EB7-A5E8-A99E40449335}" destId="{DF786389-389A-4726-9B01-EFA45AEB7489}" srcOrd="0" destOrd="0" presId="urn:microsoft.com/office/officeart/2005/8/layout/orgChart1"/>
    <dgm:cxn modelId="{DA8CE1CA-1739-4DEE-8D50-0AFFB996446B}" type="presOf" srcId="{3CD2CAB9-3166-4EED-BABE-8D00865DD670}" destId="{68F89CC6-02C4-4604-8937-316E3762B08A}" srcOrd="1" destOrd="0" presId="urn:microsoft.com/office/officeart/2005/8/layout/orgChart1"/>
    <dgm:cxn modelId="{40C5ABEF-6862-496F-9982-7FDB0B9A0721}" srcId="{AB5D98C8-E6E4-4EB7-A5E8-A99E40449335}" destId="{3CD2CAB9-3166-4EED-BABE-8D00865DD670}" srcOrd="0" destOrd="0" parTransId="{2CA730BA-05F5-45A1-A6E0-28176BE5AF2D}" sibTransId="{3BBBAF2F-77F8-46BB-8469-EB0614CB6257}"/>
    <dgm:cxn modelId="{DB3F0790-8EC7-4FD6-92B5-01F6487424CD}" type="presParOf" srcId="{DF786389-389A-4726-9B01-EFA45AEB7489}" destId="{5CD8EF74-74B9-4635-B70E-1900DAF2BF8D}" srcOrd="0" destOrd="0" presId="urn:microsoft.com/office/officeart/2005/8/layout/orgChart1"/>
    <dgm:cxn modelId="{C82A0D2D-2EF3-4E35-B690-AFFD2B5C453D}" type="presParOf" srcId="{5CD8EF74-74B9-4635-B70E-1900DAF2BF8D}" destId="{F42A9E19-D81D-46E0-96F8-4B9554EB3084}" srcOrd="0" destOrd="0" presId="urn:microsoft.com/office/officeart/2005/8/layout/orgChart1"/>
    <dgm:cxn modelId="{F7512B32-57EE-413B-B702-91AF1C01A172}" type="presParOf" srcId="{F42A9E19-D81D-46E0-96F8-4B9554EB3084}" destId="{F076FFEA-85D8-4FED-BEB5-F8FE4DC950CF}" srcOrd="0" destOrd="0" presId="urn:microsoft.com/office/officeart/2005/8/layout/orgChart1"/>
    <dgm:cxn modelId="{C5CCE5BB-9209-4540-8760-7621C82DFE4C}" type="presParOf" srcId="{F42A9E19-D81D-46E0-96F8-4B9554EB3084}" destId="{68F89CC6-02C4-4604-8937-316E3762B08A}" srcOrd="1" destOrd="0" presId="urn:microsoft.com/office/officeart/2005/8/layout/orgChart1"/>
    <dgm:cxn modelId="{5CB00049-5386-4817-BE70-3F9453C43BAB}" type="presParOf" srcId="{5CD8EF74-74B9-4635-B70E-1900DAF2BF8D}" destId="{3F204E46-B659-4230-8197-2810B1184A03}" srcOrd="1" destOrd="0" presId="urn:microsoft.com/office/officeart/2005/8/layout/orgChart1"/>
    <dgm:cxn modelId="{01B17587-66D1-46B6-BE98-B265D088D138}" type="presParOf" srcId="{5CD8EF74-74B9-4635-B70E-1900DAF2BF8D}" destId="{9E3E7523-65FA-48AE-8D21-6F7D0AD8A087}" srcOrd="2" destOrd="0" presId="urn:microsoft.com/office/officeart/2005/8/layout/orgChart1"/>
    <dgm:cxn modelId="{C8E0D9AE-24F6-4707-B6F3-EC0D63A3C553}" type="presParOf" srcId="{DF786389-389A-4726-9B01-EFA45AEB7489}" destId="{A0C25C7A-2C0E-449D-BBD4-FCB00A34A7A6}" srcOrd="1" destOrd="0" presId="urn:microsoft.com/office/officeart/2005/8/layout/orgChart1"/>
    <dgm:cxn modelId="{73BD5489-9BAD-4A44-9897-26818E37BAFA}" type="presParOf" srcId="{A0C25C7A-2C0E-449D-BBD4-FCB00A34A7A6}" destId="{39FF7210-5C84-480A-B5B0-298A6FC4E776}" srcOrd="0" destOrd="0" presId="urn:microsoft.com/office/officeart/2005/8/layout/orgChart1"/>
    <dgm:cxn modelId="{9CE45086-A80A-4E49-8365-27A88F32F5E9}" type="presParOf" srcId="{39FF7210-5C84-480A-B5B0-298A6FC4E776}" destId="{1EEB906C-AE77-4BE6-B1B1-622B76632509}" srcOrd="0" destOrd="0" presId="urn:microsoft.com/office/officeart/2005/8/layout/orgChart1"/>
    <dgm:cxn modelId="{84B88C1E-241D-41D3-8A49-E780DA2BA8E5}" type="presParOf" srcId="{39FF7210-5C84-480A-B5B0-298A6FC4E776}" destId="{56376928-4456-4397-A6AB-59B67A489D69}" srcOrd="1" destOrd="0" presId="urn:microsoft.com/office/officeart/2005/8/layout/orgChart1"/>
    <dgm:cxn modelId="{2BD8BC90-0B9B-46DE-8E20-11BC2088133A}" type="presParOf" srcId="{A0C25C7A-2C0E-449D-BBD4-FCB00A34A7A6}" destId="{6B9F6275-64F0-44C2-BE67-ACFA004F8F4B}" srcOrd="1" destOrd="0" presId="urn:microsoft.com/office/officeart/2005/8/layout/orgChart1"/>
    <dgm:cxn modelId="{1CBEACC5-FD35-451C-A8CA-C8269D4E7B36}" type="presParOf" srcId="{A0C25C7A-2C0E-449D-BBD4-FCB00A34A7A6}" destId="{454825C1-B9CC-4FD1-999A-A45231552056}" srcOrd="2" destOrd="0" presId="urn:microsoft.com/office/officeart/2005/8/layout/orgChart1"/>
    <dgm:cxn modelId="{FD8A44D0-A78F-4052-A866-F967377E6681}" type="presParOf" srcId="{DF786389-389A-4726-9B01-EFA45AEB7489}" destId="{2EE9DDE2-0990-410E-8650-C6F53DC496B7}" srcOrd="2" destOrd="0" presId="urn:microsoft.com/office/officeart/2005/8/layout/orgChart1"/>
    <dgm:cxn modelId="{79A4324A-E935-4CBD-8D3E-D2B58D59302D}" type="presParOf" srcId="{2EE9DDE2-0990-410E-8650-C6F53DC496B7}" destId="{D28A9696-CB55-4875-9D56-7CE560D53A8F}" srcOrd="0" destOrd="0" presId="urn:microsoft.com/office/officeart/2005/8/layout/orgChart1"/>
    <dgm:cxn modelId="{038861E1-8FCA-40C4-A906-5113D0A13101}" type="presParOf" srcId="{D28A9696-CB55-4875-9D56-7CE560D53A8F}" destId="{1731F234-7BE0-4A27-BDE2-535509323E47}" srcOrd="0" destOrd="0" presId="urn:microsoft.com/office/officeart/2005/8/layout/orgChart1"/>
    <dgm:cxn modelId="{694228A4-22D0-41E3-924D-E870407B7B67}" type="presParOf" srcId="{D28A9696-CB55-4875-9D56-7CE560D53A8F}" destId="{86C44E06-58E6-4D19-AB27-8D4C19880F95}" srcOrd="1" destOrd="0" presId="urn:microsoft.com/office/officeart/2005/8/layout/orgChart1"/>
    <dgm:cxn modelId="{279CB0F2-58BE-444D-8BF4-A6EE4C49B72B}" type="presParOf" srcId="{2EE9DDE2-0990-410E-8650-C6F53DC496B7}" destId="{B3B48DB7-14DA-4077-92A7-A51024432362}" srcOrd="1" destOrd="0" presId="urn:microsoft.com/office/officeart/2005/8/layout/orgChart1"/>
    <dgm:cxn modelId="{D2648EFB-E030-44E3-8C56-0EF228BE1AF5}" type="presParOf" srcId="{2EE9DDE2-0990-410E-8650-C6F53DC496B7}" destId="{3ABBA6BE-FABB-4B64-BA52-0EE372BCA7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76FFEA-85D8-4FED-BEB5-F8FE4DC950CF}">
      <dsp:nvSpPr>
        <dsp:cNvPr id="0" name=""/>
        <dsp:cNvSpPr/>
      </dsp:nvSpPr>
      <dsp:spPr>
        <a:xfrm>
          <a:off x="255319" y="0"/>
          <a:ext cx="3019045" cy="1509522"/>
        </a:xfrm>
        <a:prstGeom prst="rect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1" i="0" kern="1200" baseline="0" dirty="0"/>
            <a:t>ΓΙΑ ΤΟ   </a:t>
          </a:r>
          <a:endParaRPr lang="en-US" sz="3500" kern="1200" dirty="0"/>
        </a:p>
      </dsp:txBody>
      <dsp:txXfrm>
        <a:off x="255319" y="0"/>
        <a:ext cx="3019045" cy="1509522"/>
      </dsp:txXfrm>
    </dsp:sp>
    <dsp:sp modelId="{1EEB906C-AE77-4BE6-B1B1-622B76632509}">
      <dsp:nvSpPr>
        <dsp:cNvPr id="0" name=""/>
        <dsp:cNvSpPr/>
      </dsp:nvSpPr>
      <dsp:spPr>
        <a:xfrm>
          <a:off x="3410674" y="887178"/>
          <a:ext cx="3019045" cy="1509522"/>
        </a:xfrm>
        <a:prstGeom prst="rect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1" i="0" kern="1200" baseline="0" dirty="0"/>
            <a:t>ΔΗΜΟ  ΘΕΣΣΑΛΟΝΙΚΗΣ </a:t>
          </a:r>
          <a:endParaRPr lang="en-US" sz="3500" kern="1200" dirty="0"/>
        </a:p>
      </dsp:txBody>
      <dsp:txXfrm>
        <a:off x="3410674" y="887178"/>
        <a:ext cx="3019045" cy="1509522"/>
      </dsp:txXfrm>
    </dsp:sp>
    <dsp:sp modelId="{1731F234-7BE0-4A27-BDE2-535509323E47}">
      <dsp:nvSpPr>
        <dsp:cNvPr id="0" name=""/>
        <dsp:cNvSpPr/>
      </dsp:nvSpPr>
      <dsp:spPr>
        <a:xfrm>
          <a:off x="6648118" y="1392416"/>
          <a:ext cx="3019045" cy="1509522"/>
        </a:xfrm>
        <a:prstGeom prst="rect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1" i="0" kern="1200" baseline="0" dirty="0"/>
            <a:t>ΣΕΠΤΕΜΒΡΙΟΣ   2023 </a:t>
          </a:r>
          <a:endParaRPr lang="en-US" sz="3500" kern="1200" dirty="0"/>
        </a:p>
      </dsp:txBody>
      <dsp:txXfrm>
        <a:off x="6648118" y="1392416"/>
        <a:ext cx="3019045" cy="1509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E58A3-1E53-4708-AB1B-A2A780C70BD1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33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192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946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3914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36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4958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8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6209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8253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26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83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442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5951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3694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4" y="325179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79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54872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11925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02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1082650" rtl="0" eaLnBrk="1" latinLnBrk="0" hangingPunct="1"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sz="3789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sz="2368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sz="2368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xmlns="" id="{10EB87EF-4871-4EA7-B279-BA66A5486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800" y="3236748"/>
            <a:ext cx="4406900" cy="599607"/>
          </a:xfrm>
        </p:spPr>
        <p:txBody>
          <a:bodyPr>
            <a:normAutofit lnSpcReduction="10000"/>
          </a:bodyPr>
          <a:lstStyle/>
          <a:p>
            <a:pPr algn="l" eaLnBrk="1" hangingPunct="1"/>
            <a:r>
              <a:rPr lang="el-GR" altLang="en-US" sz="3315" dirty="0">
                <a:solidFill>
                  <a:srgbClr val="333C5C"/>
                </a:solidFill>
                <a:cs typeface="Arial" panose="020B0604020202020204" pitchFamily="34" charset="0"/>
              </a:rPr>
              <a:t>Έρευνα Κοινής Γνώμης</a:t>
            </a:r>
          </a:p>
          <a:p>
            <a:pPr eaLnBrk="1" hangingPunct="1"/>
            <a:endParaRPr lang="en-US" altLang="en-US" sz="2605" dirty="0"/>
          </a:p>
        </p:txBody>
      </p:sp>
      <p:pic>
        <p:nvPicPr>
          <p:cNvPr id="4100" name="Picture 5" descr="Εικόνα που περιέχει λογότυπο, γραμματοσειρά, γραφικά,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0666FA0C-25AE-4FAD-BF92-FFC536E6C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3299" y="248113"/>
            <a:ext cx="5315634" cy="276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2" name="TextBox 8">
            <a:extLst>
              <a:ext uri="{FF2B5EF4-FFF2-40B4-BE49-F238E27FC236}">
                <a16:creationId xmlns:a16="http://schemas.microsoft.com/office/drawing/2014/main" xmlns="" id="{ABA8C00B-F90B-D44B-07D5-15027F58FF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549804655"/>
              </p:ext>
            </p:extLst>
          </p:nvPr>
        </p:nvGraphicFramePr>
        <p:xfrm>
          <a:off x="11279" y="4400246"/>
          <a:ext cx="10326522" cy="3029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616306" y="3949759"/>
            <a:ext cx="2923222" cy="3789362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908" y="737974"/>
            <a:ext cx="9683914" cy="6639888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55302" y="1407379"/>
            <a:ext cx="2890587" cy="530530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marL="0" marR="0" lvl="0" indent="0" algn="r" defTabSz="1081799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Ποιο από τα παρακάτω πρόσωπα που θα είναι υποψήφιοι Δήμαρχοι θεωρείτε ότι είναι...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3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3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US" sz="3700" b="1" dirty="0">
              <a:solidFill>
                <a:schemeClr val="bg1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23AAC9B5-8015-485C-ACF9-A750390E9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133111" y="2193841"/>
            <a:ext cx="0" cy="3832100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780" y="1952307"/>
            <a:ext cx="4176227" cy="4215447"/>
          </a:xfrm>
        </p:spPr>
        <p:txBody>
          <a:bodyPr anchor="ctr">
            <a:normAutofit/>
          </a:bodyPr>
          <a:lstStyle/>
          <a:p>
            <a:endParaRPr lang="el-GR" sz="2500"/>
          </a:p>
          <a:p>
            <a:endParaRPr lang="el-GR" sz="2500"/>
          </a:p>
          <a:p>
            <a:endParaRPr lang="en-US" sz="250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A1595B12-FE4C-D7DF-F032-CC1A65DDC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83965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...π</a:t>
            </a:r>
            <a:r>
              <a:rPr lang="en-US" sz="2000" b="1" dirty="0" err="1">
                <a:solidFill>
                  <a:schemeClr val="bg1"/>
                </a:solidFill>
              </a:rPr>
              <a:t>ιο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ικ</a:t>
            </a:r>
            <a:r>
              <a:rPr lang="en-US" sz="2000" b="1" dirty="0">
                <a:solidFill>
                  <a:schemeClr val="bg1"/>
                </a:solidFill>
              </a:rPr>
              <a:t>ανό/ αποτελεσματικό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2933D669-DA43-22EB-DFD0-CE5E8D9CE1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3118549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4089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...πιο κοντά στους πολίτες και τα προβλήματά τους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4FAE7B93-DD70-5DA8-CE7C-A35BB2E60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2945000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1448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...π</a:t>
            </a:r>
            <a:r>
              <a:rPr lang="en-US" sz="2000" b="1" dirty="0" err="1">
                <a:solidFill>
                  <a:schemeClr val="bg1"/>
                </a:solidFill>
              </a:rPr>
              <a:t>ιο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έμ</a:t>
            </a:r>
            <a:r>
              <a:rPr lang="en-US" sz="2000" b="1" dirty="0">
                <a:solidFill>
                  <a:schemeClr val="bg1"/>
                </a:solidFill>
              </a:rPr>
              <a:t>πειρο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EEB3C87C-920C-1E7E-4655-F776E3617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8260035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1868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...ότι διαθέτει ολοκληρωμένες απόψεις για τις ανάγκες και τις προοπτικές της Θεσσαλονίκης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B414BE5-A36A-BF0C-FFAA-E68F4CB782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39617308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341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Ποιον από τους παρακάτω θα μπορούσατε να ψηφίσετε για Δήμαρχο ή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δεν θα τον ψηφίζατε ποτέ;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C10040E7-624D-D81D-8DD9-CA6DAB2A2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9971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Στις δημοτικές εκλογές του Οκτωβρίου, ποιον από τους υποψήφιους Δημάρχους προτίθεστε να ψηφίσετε;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B579EB4D-8434-B5C3-5EDE-B91DA37C4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655399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373332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Στις δημοτικές εκλογές του Οκτωβρίου, ποιον από τους υποψήφιους Δημάρχους προτίθεστε να ψηφίσετε;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Αναγωγή </a:t>
            </a:r>
            <a:r>
              <a:rPr lang="el-GR" sz="2000" b="1" dirty="0" err="1">
                <a:solidFill>
                  <a:schemeClr val="bg1"/>
                </a:solidFill>
                <a:highlight>
                  <a:srgbClr val="800000"/>
                </a:highlight>
              </a:rPr>
              <a:t>επι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408AFCEA-1DB8-C6C4-A814-67835F707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2311175"/>
              </p:ext>
            </p:extLst>
          </p:nvPr>
        </p:nvGraphicFramePr>
        <p:xfrm>
          <a:off x="541338" y="1967696"/>
          <a:ext cx="9744075" cy="5285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341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Αν στον δεύτερο γύρο των εκλογών είχατε να επιλέξετε ανάμεσα στον Κώστα Ζέρβα και τον Στέλιο </a:t>
            </a:r>
            <a:r>
              <a:rPr lang="el-GR" sz="2000" b="1" dirty="0" err="1">
                <a:solidFill>
                  <a:schemeClr val="bg1"/>
                </a:solidFill>
              </a:rPr>
              <a:t>Αγγελούδη</a:t>
            </a:r>
            <a:r>
              <a:rPr lang="el-GR" sz="2000" b="1" dirty="0">
                <a:solidFill>
                  <a:schemeClr val="bg1"/>
                </a:solidFill>
              </a:rPr>
              <a:t>, ποιον θα επιλέγατε;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E9BD55A4-B7EF-5C61-F505-BC5B640E5E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49213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53A787F-8BDD-7616-6509-11CA8D99B5E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pPr algn="l"/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Αν στον δεύτερο γύρο των εκλογών είχατε να επιλέξετε ανάμεσα στον Κώστα Ζέρβα και τον Σπύρο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Πέγκα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, ποιον θα επιλέγατε;</a:t>
            </a:r>
            <a:endParaRPr lang="el-GR" dirty="0"/>
          </a:p>
        </p:txBody>
      </p:sp>
      <p:graphicFrame>
        <p:nvGraphicFramePr>
          <p:cNvPr id="6" name="Θέση περιεχομένου 5">
            <a:extLst>
              <a:ext uri="{FF2B5EF4-FFF2-40B4-BE49-F238E27FC236}">
                <a16:creationId xmlns:a16="http://schemas.microsoft.com/office/drawing/2014/main" xmlns="" id="{8E44E528-2FF6-2529-C5F4-A6B2F61423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299912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352F60D-EE2A-5B3B-92E3-DACF9E231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6265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8" name="Rectangle 147">
            <a:extLst>
              <a:ext uri="{FF2B5EF4-FFF2-40B4-BE49-F238E27FC236}">
                <a16:creationId xmlns:a16="http://schemas.microsoft.com/office/drawing/2014/main" xmlns="" id="{DEE2AD96-B495-4E06-9291-B71706F72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xmlns="" id="{53CF6D67-C5A8-4ADD-9E8E-1E38CA1D3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582022" y="1582702"/>
            <a:ext cx="8120062" cy="4954659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xmlns="" id="{86909FA0-B515-4681-B7A8-FA281D133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288436" y="1293214"/>
            <a:ext cx="7514088" cy="495167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xmlns="" id="{21C9FE86-FCC3-4A31-AA1C-C882262B7F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987400" y="4163014"/>
            <a:ext cx="2962413" cy="4951675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xmlns="" id="{7D96243B-ECED-4B71-8E06-AE9A285EA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392419" y="1772305"/>
            <a:ext cx="8120064" cy="457544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xmlns="" id="{A09989E4-EFDC-4A90-A633-E0525FB413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097846">
            <a:off x="87946" y="1975296"/>
            <a:ext cx="5112991" cy="383474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856" y="694852"/>
            <a:ext cx="3756417" cy="40108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altLang="en-US" sz="4100" kern="1200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4100" kern="1200" dirty="0" err="1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4100" kern="1200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087" name="4 - Θέση περιεχομένου">
            <a:extLst>
              <a:ext uri="{FF2B5EF4-FFF2-40B4-BE49-F238E27FC236}">
                <a16:creationId xmlns:a16="http://schemas.microsoft.com/office/drawing/2014/main" xmlns="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187" y="457200"/>
            <a:ext cx="5008707" cy="6878476"/>
          </a:xfrm>
        </p:spPr>
        <p:txBody>
          <a:bodyPr vert="horz" lIns="91440" tIns="45720" rIns="91440" bIns="45720" rtlCol="0" anchor="ctr">
            <a:noAutofit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Η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Έρευν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 πραγματοποιήθηκε από την Opinion Poll Ε.Π.Ε – Αριθμός Μητρώου Ε.Σ.Ρ. 49.</a:t>
            </a:r>
          </a:p>
          <a:p>
            <a:pPr marL="0" indent="0" defTabSz="914400">
              <a:lnSpc>
                <a:spcPct val="90000"/>
              </a:lnSpc>
              <a:buNone/>
              <a:defRPr/>
            </a:pP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              ΕΝΤΟΛΕΑΣ 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: Theopinion.gr</a:t>
            </a: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ΕΞΕΤΑΖΟΜΕΝΟΣ ΠΛΗΘΥΣΜΟΣ: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ας άνω των 17, με δικαίωμα ψήφου</a:t>
            </a: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ΜΕΓΕΘΟΣ ΔΕΙΓΜΑΤΟΣ: </a:t>
            </a:r>
            <a:r>
              <a:rPr kumimoji="0" lang="el-GR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1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0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02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l-GR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Ν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οικοκυριά</a:t>
            </a: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ΧΡΟΝΙΚΟ ΔΙΑΣΤΗΜΑ: από 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 30 ΑΥΓΟΥΣΤΟΥ  - 04  ΣΕΠΤΕΜΒΡΙΟΥ  2023</a:t>
            </a: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ΠΕΡΙΟΧΗ ΔΙΕΞΑΓΩΓΗΣ: 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ΔΗΜΟΣ  ΘΕΣΣΑΛΟΝΙΚΗΣ</a:t>
            </a: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ΜΕΘΟΔΟΣ ΔΕΙΓΜΑΤΟΛΗΨΙΑΣ: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Πολυστ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304498" marR="0" lvl="0" indent="-22860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ΜΕΘΟΔΟΣ ΣΥΛΛΟΓΗΣ ΣΤΟΙΧΕΙΩΝ: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Τηλεφωνικές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συνεντεύξεις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β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άσει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  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ηλεκτρονικού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n-US" altLang="en-US" sz="105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ερωτημ</a:t>
            </a:r>
            <a:r>
              <a:rPr kumimoji="0" lang="en-US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ατολογίου (CATI).Ακολουθήθηκε η διαδικασία της τυχαίας  επιλογής τηλεφωνικών αριθμών(random dialing) σε σταθερά και κινητά</a:t>
            </a:r>
            <a:r>
              <a:rPr kumimoji="0" lang="el-GR" altLang="en-US" sz="105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.</a:t>
            </a:r>
          </a:p>
          <a:p>
            <a:pPr marL="304498" marR="0" lvl="0" indent="-22860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en-US" sz="1050" b="1" i="0" u="none" strike="noStrike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ΣΤΑΘΜΙΣΗ: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Έγινε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στάθμιση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ως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π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ρος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Φύλο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-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α, Περιοχή κατοικίας και αποτελεσμάτων  Βουλευτικών εκλογών του  </a:t>
            </a:r>
            <a:r>
              <a:rPr lang="el-GR" altLang="en-US" sz="1050" b="1" dirty="0">
                <a:solidFill>
                  <a:schemeClr val="tx2">
                    <a:lumMod val="50000"/>
                  </a:schemeClr>
                </a:solidFill>
              </a:rPr>
              <a:t>Ιουνίου 2023</a:t>
            </a: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Τρό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ΕΛΑΧΙΣΤΕΣ ΒΑΣΕΙΣ ΔΕΙΓΜΑΤΟΣ :</a:t>
            </a:r>
            <a:r>
              <a:rPr lang="en-US" sz="1050" b="1" dirty="0" err="1">
                <a:solidFill>
                  <a:schemeClr val="tx2">
                    <a:lumMod val="50000"/>
                  </a:schemeClr>
                </a:solidFill>
              </a:rPr>
              <a:t>Στ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α πολιτικά κόμματα που συγκεντρώνουν βάση ψηφοφόρων στο αστάθμιστο δείγμα μικρότερο των 60-100 ατόμων (ΚΚΕ, ΕΛΛΗΝΙΚΗ ΛΥΣΗ, </a:t>
            </a:r>
            <a:r>
              <a:rPr lang="el-GR" sz="1050" b="1" dirty="0">
                <a:solidFill>
                  <a:schemeClr val="tx2">
                    <a:lumMod val="50000"/>
                  </a:schemeClr>
                </a:solidFill>
              </a:rPr>
              <a:t>ΝΙΚΗ,ΣΠΑΡΤΙΑΤΕΣ, ΠΛΕΥΣΗ ΕΛΕΥΘΕΡΙΑΣ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), η ανάλυση επιτρέπεται άλλα είναι ενδεικτική.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225866" marR="0" lvl="0" indent="-228600" algn="l" defTabSz="914400" rtl="0" eaLnBrk="1" fontAlgn="auto" latinLnBrk="0" hangingPunct="1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25866" algn="l"/>
                <a:tab pos="226298" algn="l"/>
              </a:tabLst>
              <a:defRPr/>
            </a:pP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Δειγματοληπτικό σφάλμα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Με διάστημα βεβαιότητας 95%, κυμαίνεται εντός του διαστήματος +/- 3,10 % </a:t>
            </a:r>
          </a:p>
          <a:p>
            <a:pPr marL="225866" marR="0" lvl="0" indent="-228600" algn="l" defTabSz="914400" rtl="0" eaLnBrk="1" fontAlgn="auto" latinLnBrk="0" hangingPunct="1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25866" algn="l"/>
                <a:tab pos="226298" algn="l"/>
              </a:tabLst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defTabSz="914400">
              <a:lnSpc>
                <a:spcPct val="90000"/>
              </a:lnSpc>
              <a:spcBef>
                <a:spcPts val="303"/>
              </a:spcBef>
              <a:buNone/>
              <a:tabLst>
                <a:tab pos="225866" algn="l"/>
                <a:tab pos="226298" algn="l"/>
              </a:tabLst>
              <a:defRPr/>
            </a:pPr>
            <a:endParaRPr 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1050" b="1" dirty="0" err="1">
                <a:solidFill>
                  <a:schemeClr val="tx2">
                    <a:lumMod val="50000"/>
                  </a:schemeClr>
                </a:solidFill>
              </a:rPr>
              <a:t>Προσω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πικό   field: 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  <a:effectLst/>
              </a:rPr>
              <a:t>Εργάστηκαν  </a:t>
            </a:r>
            <a:r>
              <a:rPr lang="el-GR" sz="1050" b="1" dirty="0">
                <a:solidFill>
                  <a:schemeClr val="tx2">
                    <a:lumMod val="50000"/>
                  </a:schemeClr>
                </a:solidFill>
                <a:effectLst/>
              </a:rPr>
              <a:t>40 </a:t>
            </a:r>
            <a:r>
              <a:rPr lang="en-US" sz="1050" b="1" dirty="0" err="1">
                <a:solidFill>
                  <a:schemeClr val="tx2">
                    <a:lumMod val="50000"/>
                  </a:schemeClr>
                </a:solidFill>
              </a:rPr>
              <a:t>ερευνητές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  και </a:t>
            </a:r>
            <a:r>
              <a:rPr lang="el-GR" sz="105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 επόπτ</a:t>
            </a:r>
            <a:r>
              <a:rPr lang="el-GR" sz="1050" b="1" dirty="0" err="1">
                <a:solidFill>
                  <a:schemeClr val="tx2">
                    <a:lumMod val="50000"/>
                  </a:schemeClr>
                </a:solidFill>
              </a:rPr>
              <a:t>ες</a:t>
            </a: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n-US" sz="1050" b="1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Η Opinion Poll ΕΠΕ.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αι μέλος του ΣΕΔΕΑ, της ESOMAR, της WAPOR και τηρεί τον κανονισμό του Π.Ε.Σ.Σ. και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τους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διεθνείς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κώδικες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50" b="1" dirty="0" err="1">
                <a:solidFill>
                  <a:schemeClr val="tx2">
                    <a:lumMod val="50000"/>
                  </a:schemeClr>
                </a:solidFill>
              </a:rPr>
              <a:t>δεοντολογί</a:t>
            </a:r>
            <a:r>
              <a:rPr lang="en-US" altLang="en-US" sz="1050" b="1" dirty="0">
                <a:solidFill>
                  <a:schemeClr val="tx2">
                    <a:lumMod val="50000"/>
                  </a:schemeClr>
                </a:solidFill>
              </a:rPr>
              <a:t>ας για την διεξαγωγή και δημοσιοποίηση ερευνών κοινής γνώμης.</a:t>
            </a:r>
          </a:p>
        </p:txBody>
      </p:sp>
      <p:pic>
        <p:nvPicPr>
          <p:cNvPr id="2" name="Εικόνα 1" descr="9001">
            <a:extLst>
              <a:ext uri="{FF2B5EF4-FFF2-40B4-BE49-F238E27FC236}">
                <a16:creationId xmlns:a16="http://schemas.microsoft.com/office/drawing/2014/main" xmlns="" id="{28A091B8-C24C-95B1-AC2F-630B73B204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5424" y="7500539"/>
            <a:ext cx="935990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Εικόνα 2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D10CDFFF-B095-FC4C-2765-C635C19872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78644" y="7530874"/>
            <a:ext cx="911860" cy="470535"/>
          </a:xfrm>
          <a:prstGeom prst="rect">
            <a:avLst/>
          </a:prstGeom>
        </p:spPr>
      </p:pic>
      <p:pic>
        <p:nvPicPr>
          <p:cNvPr id="4" name="Εικόνα 3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9A56F591-9069-8EB9-B320-E8F3F29D5B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97734" y="7520078"/>
            <a:ext cx="914400" cy="492125"/>
          </a:xfrm>
          <a:prstGeom prst="rect">
            <a:avLst/>
          </a:prstGeom>
        </p:spPr>
      </p:pic>
      <p:pic>
        <p:nvPicPr>
          <p:cNvPr id="5" name="Εικόνα 4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8B24E1EF-A45F-EDEA-C127-EF152A89D0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19364" y="7529239"/>
            <a:ext cx="922020" cy="495935"/>
          </a:xfrm>
          <a:prstGeom prst="rect">
            <a:avLst/>
          </a:prstGeom>
        </p:spPr>
      </p:pic>
      <p:pic>
        <p:nvPicPr>
          <p:cNvPr id="6" name="Εικόνα 5" descr="27001">
            <a:extLst>
              <a:ext uri="{FF2B5EF4-FFF2-40B4-BE49-F238E27FC236}">
                <a16:creationId xmlns:a16="http://schemas.microsoft.com/office/drawing/2014/main" xmlns="" id="{70165AA2-6D62-A625-4C7A-2F537AFF52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68749" y="7529239"/>
            <a:ext cx="873760" cy="470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93AEF46B-D0E5-68D7-E8B9-4ACF8C5F79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49739" y="7500539"/>
            <a:ext cx="743585" cy="52443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xmlns="" id="{FFD48BC7-DC40-47DE-87EE-9F4B6ECB9A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45" name="Freeform: Shape 44">
            <a:extLst>
              <a:ext uri="{FF2B5EF4-FFF2-40B4-BE49-F238E27FC236}">
                <a16:creationId xmlns:a16="http://schemas.microsoft.com/office/drawing/2014/main" xmlns="" id="{E502BBC7-2C76-46F3-BC24-5985BC13DB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89632" y="0"/>
            <a:ext cx="8847485" cy="8120062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Freeform: Shape 46">
            <a:extLst>
              <a:ext uri="{FF2B5EF4-FFF2-40B4-BE49-F238E27FC236}">
                <a16:creationId xmlns:a16="http://schemas.microsoft.com/office/drawing/2014/main" xmlns="" id="{C7F28D52-2A5F-4D23-81AE-7CB8B591C7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96061" y="0"/>
            <a:ext cx="8834628" cy="8120062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346" y="2367599"/>
            <a:ext cx="8120062" cy="1530032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ΤΕΛΟΣ ΠΑΡΟΥΣΙΑΣΗΣ</a:t>
            </a:r>
            <a:endParaRPr lang="en-US" sz="2000" b="1" kern="1200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3629484E-3792-4B3D-89AD-7C8A1ED0E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02158" y="6541500"/>
            <a:ext cx="4222433" cy="32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02942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Θεωρείτε ότι την τελευταία τετραετία, επί Δημαρχίας Κώστα Ζέρβα, η ζωή στην πόλη βελτιώθηκε, χειροτέρεψε ή έμεινε στα ίδια επίπεδα;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1351291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2090AFE-6E46-D217-1D05-99EBF61D0D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121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45068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1800" b="1" dirty="0">
                <a:solidFill>
                  <a:schemeClr val="bg1"/>
                </a:solidFill>
              </a:rPr>
              <a:t>Πόσο ικανοποιημένος/η είστε από την συνολική παρουσία και το έργο του Δημάρχου Κώστα Ζέρβα και της Δημοτικής Αρχής;</a:t>
            </a:r>
            <a:r>
              <a:rPr lang="en-US" sz="1800" b="1" dirty="0">
                <a:solidFill>
                  <a:schemeClr val="bg1"/>
                </a:solidFill>
              </a:rPr>
              <a:t/>
            </a:r>
            <a:br>
              <a:rPr lang="en-US" sz="1800" b="1" dirty="0">
                <a:solidFill>
                  <a:schemeClr val="bg1"/>
                </a:solidFill>
              </a:rPr>
            </a:br>
            <a:endParaRPr lang="en-US" sz="1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1526816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3FE6EFDD-D97D-95BD-C857-1070ABFF3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9553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Εσείς θα θέλατε την επανεκλογή του Δημάρχου Κώστα Ζέρβα ή θα προτιμούσατε την εκλογή ενός νέου προσώπου;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05722707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ECE2844B-1749-C92A-9644-895D94543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341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Εσείς θα θέλατε την επανεκλογή του Δημάρχου Κώστα Ζέρβα ή θα προτιμούσατε την εκλογή ενός νέου προσώπου;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Ψηφοφόροι Βουλευτικών Εκλογών 2023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5714963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DB7E2BFF-9DD2-A39E-2388-49DCBD9F11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656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88137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Ποια είναι η άποψή σας για κάθε ένα από τα παρακάτω πρόσωπα που θα είναι υποψήφιοι Δήμαρχοι;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968C3A94-41A7-2073-413A-791046827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6404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πολύ θα επηρεάσει την ψήφο σας η στήριξη από κάποιο κόμμα;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0875806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95A29D56-B1DD-1190-1C9F-6F0B09F12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6515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83965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πολύ θα επηρεάσει την ψήφο σας η στήριξη από κάποιο κόμμα;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/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Ψηφοφόροι Βουλευτικών Εκλογών 2023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9572938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DAA82A7F-B332-5069-15FF-EE0803A42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866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5223</TotalTime>
  <Words>480</Words>
  <Application>Microsoft Office PowerPoint</Application>
  <PresentationFormat>B4 (ISO) (250x353 χιλ.)</PresentationFormat>
  <Paragraphs>52</Paragraphs>
  <Slides>20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Office Theme</vt:lpstr>
      <vt:lpstr>2_Office Theme</vt:lpstr>
      <vt:lpstr>Διαφάνεια 1</vt:lpstr>
      <vt:lpstr>Ταυτότητα Έρευνας</vt:lpstr>
      <vt:lpstr>Θεωρείτε ότι την τελευταία τετραετία, επί Δημαρχίας Κώστα Ζέρβα, η ζωή στην πόλη βελτιώθηκε, χειροτέρεψε ή έμεινε στα ίδια επίπεδα;</vt:lpstr>
      <vt:lpstr>Πόσο ικανοποιημένος/η είστε από την συνολική παρουσία και το έργο του Δημάρχου Κώστα Ζέρβα και της Δημοτικής Αρχής; </vt:lpstr>
      <vt:lpstr>Εσείς θα θέλατε την επανεκλογή του Δημάρχου Κώστα Ζέρβα ή θα προτιμούσατε την εκλογή ενός νέου προσώπου;</vt:lpstr>
      <vt:lpstr>Εσείς θα θέλατε την επανεκλογή του Δημάρχου Κώστα Ζέρβα ή θα προτιμούσατε την εκλογή ενός νέου προσώπου; Ψηφοφόροι Βουλευτικών Εκλογών 2023</vt:lpstr>
      <vt:lpstr>Ποια είναι η άποψή σας για κάθε ένα από τα παρακάτω πρόσωπα που θα είναι υποψήφιοι Δήμαρχοι; </vt:lpstr>
      <vt:lpstr>Πόσο πολύ θα επηρεάσει την ψήφο σας η στήριξη από κάποιο κόμμα; </vt:lpstr>
      <vt:lpstr>Πόσο πολύ θα επηρεάσει την ψήφο σας η στήριξη από κάποιο κόμμα;  Ψηφοφόροι Βουλευτικών Εκλογών 2023</vt:lpstr>
      <vt:lpstr>Ποιο από τα παρακάτω πρόσωπα που θα είναι υποψήφιοι Δήμαρχοι θεωρείτε ότι είναι...  </vt:lpstr>
      <vt:lpstr>...πιο ικανό/ αποτελεσματικό</vt:lpstr>
      <vt:lpstr>...πιο κοντά στους πολίτες και τα προβλήματά τους</vt:lpstr>
      <vt:lpstr>...πιο έμπειρο</vt:lpstr>
      <vt:lpstr>...ότι διαθέτει ολοκληρωμένες απόψεις για τις ανάγκες και τις προοπτικές της Θεσσαλονίκης</vt:lpstr>
      <vt:lpstr>Ποιον από τους παρακάτω θα μπορούσατε να ψηφίσετε για Δήμαρχο ή  δεν θα τον ψηφίζατε ποτέ; </vt:lpstr>
      <vt:lpstr>Στις δημοτικές εκλογές του Οκτωβρίου, ποιον από τους υποψήφιους Δημάρχους προτίθεστε να ψηφίσετε; </vt:lpstr>
      <vt:lpstr>Στις δημοτικές εκλογές του Οκτωβρίου, ποιον από τους υποψήφιους Δημάρχους προτίθεστε να ψηφίσετε; Αναγωγή επι των εγκύρων</vt:lpstr>
      <vt:lpstr>Αν στον δεύτερο γύρο των εκλογών είχατε να επιλέξετε ανάμεσα στον Κώστα Ζέρβα και τον Στέλιο Αγγελούδη, ποιον θα επιλέγατε; </vt:lpstr>
      <vt:lpstr>Αν στον δεύτερο γύρο των εκλογών είχατε να επιλέξετε ανάμεσα στον Κώστα Ζέρβα και τον Σπύρο  Πέγκα, ποιον θα επιλέγατε;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User</cp:lastModifiedBy>
  <cp:revision>805</cp:revision>
  <dcterms:created xsi:type="dcterms:W3CDTF">2021-02-20T11:15:26Z</dcterms:created>
  <dcterms:modified xsi:type="dcterms:W3CDTF">2023-09-11T10:21:31Z</dcterms:modified>
</cp:coreProperties>
</file>